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256" r:id="rId2"/>
    <p:sldId id="311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9" r:id="rId72"/>
    <p:sldId id="333" r:id="rId73"/>
    <p:sldId id="334" r:id="rId74"/>
    <p:sldId id="335" r:id="rId75"/>
    <p:sldId id="340" r:id="rId76"/>
    <p:sldId id="341" r:id="rId77"/>
    <p:sldId id="344" r:id="rId78"/>
    <p:sldId id="345" r:id="rId79"/>
    <p:sldId id="346" r:id="rId80"/>
    <p:sldId id="347" r:id="rId81"/>
    <p:sldId id="375" r:id="rId82"/>
    <p:sldId id="348" r:id="rId83"/>
    <p:sldId id="349" r:id="rId84"/>
    <p:sldId id="350" r:id="rId85"/>
    <p:sldId id="351" r:id="rId86"/>
    <p:sldId id="336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77" r:id="rId101"/>
    <p:sldId id="378" r:id="rId102"/>
    <p:sldId id="379" r:id="rId103"/>
    <p:sldId id="380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38" r:id="rId114"/>
    <p:sldId id="374" r:id="rId115"/>
    <p:sldId id="390" r:id="rId116"/>
    <p:sldId id="391" r:id="rId117"/>
    <p:sldId id="392" r:id="rId118"/>
    <p:sldId id="337" r:id="rId1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3" autoAdjust="0"/>
    <p:restoredTop sz="94399" autoAdjust="0"/>
  </p:normalViewPr>
  <p:slideViewPr>
    <p:cSldViewPr>
      <p:cViewPr varScale="1">
        <p:scale>
          <a:sx n="116" d="100"/>
          <a:sy n="116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EED4-4BA8-4DE1-AF6C-C5823884BFAF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7AD-8F3D-46EB-A491-BD5A66306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7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8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6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Максимальная дистанция, пройденная на планёре — 3009 км. Клаус </a:t>
            </a:r>
            <a:r>
              <a:rPr lang="ru-RU" dirty="0" err="1"/>
              <a:t>Ольман</a:t>
            </a:r>
            <a:r>
              <a:rPr lang="ru-RU" dirty="0"/>
              <a:t> из Германии выполнил этот полёт 21 января 2003 года.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3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Airlander</a:t>
            </a:r>
            <a:r>
              <a:rPr lang="ru-RU" b="1" dirty="0"/>
              <a:t> 10 </a:t>
            </a:r>
            <a:r>
              <a:rPr lang="ru-RU" dirty="0"/>
              <a:t>— гибридный дирижабль, созданный британской компанией 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Air</a:t>
            </a:r>
            <a:r>
              <a:rPr lang="ru-RU" dirty="0"/>
              <a:t> </a:t>
            </a:r>
            <a:r>
              <a:rPr lang="ru-RU" dirty="0" err="1"/>
              <a:t>Vehicles</a:t>
            </a:r>
            <a:r>
              <a:rPr lang="ru-RU" dirty="0"/>
              <a:t> для армии США. Гибридный дирижабль обладает характеристиками самолёта и аэростата. Аппарат относится к мягким дирижаблям, оболочка выполнена из высокопрочных материалов — </a:t>
            </a:r>
            <a:r>
              <a:rPr lang="ru-RU" dirty="0" err="1"/>
              <a:t>вектрана</a:t>
            </a:r>
            <a:r>
              <a:rPr lang="ru-RU" dirty="0"/>
              <a:t>, </a:t>
            </a:r>
            <a:r>
              <a:rPr lang="ru-RU" dirty="0" err="1"/>
              <a:t>кевлара</a:t>
            </a:r>
            <a:r>
              <a:rPr lang="ru-RU" dirty="0"/>
              <a:t> и </a:t>
            </a:r>
            <a:r>
              <a:rPr lang="ru-RU" dirty="0" err="1"/>
              <a:t>майлара</a:t>
            </a:r>
            <a:r>
              <a:rPr lang="ru-RU" dirty="0"/>
              <a:t>. </a:t>
            </a:r>
            <a:r>
              <a:rPr lang="ru-RU" dirty="0" err="1"/>
              <a:t>Airlander</a:t>
            </a:r>
            <a:r>
              <a:rPr lang="ru-RU" dirty="0"/>
              <a:t> 10 способен выполнять полёт как в пилотируемом, так и в беспилотном режиме.</a:t>
            </a:r>
          </a:p>
          <a:p>
            <a:pPr rtl="0"/>
            <a:r>
              <a:rPr lang="ru-RU" b="1" dirty="0"/>
              <a:t>Общие данные:</a:t>
            </a:r>
            <a:r>
              <a:rPr lang="ru-RU" dirty="0"/>
              <a:t> </a:t>
            </a:r>
          </a:p>
          <a:p>
            <a:pPr rtl="0"/>
            <a:r>
              <a:rPr lang="ru-RU" dirty="0"/>
              <a:t>Масса платной (коммерческой) нагрузки — 10 000 кг</a:t>
            </a:r>
          </a:p>
          <a:p>
            <a:pPr rtl="0"/>
            <a:r>
              <a:rPr lang="ru-RU" dirty="0"/>
              <a:t>Длина — 92 м</a:t>
            </a:r>
          </a:p>
          <a:p>
            <a:pPr rtl="0"/>
            <a:r>
              <a:rPr lang="ru-RU" dirty="0"/>
              <a:t>Ширина — 43,5 м</a:t>
            </a:r>
          </a:p>
          <a:p>
            <a:pPr rtl="0"/>
            <a:r>
              <a:rPr lang="ru-RU" dirty="0"/>
              <a:t>Высота — 26 м</a:t>
            </a:r>
          </a:p>
          <a:p>
            <a:pPr rtl="0"/>
            <a:r>
              <a:rPr lang="ru-RU" dirty="0"/>
              <a:t>Объём оболочки — 38 000 м³</a:t>
            </a:r>
          </a:p>
          <a:p>
            <a:pPr rtl="0"/>
            <a:r>
              <a:rPr lang="ru-RU" dirty="0"/>
              <a:t>Взлётная масса — 20 000 кг.</a:t>
            </a:r>
          </a:p>
          <a:p>
            <a:pPr rtl="0"/>
            <a:r>
              <a:rPr lang="ru-RU" b="1" dirty="0"/>
              <a:t>Технические данные:</a:t>
            </a:r>
            <a:r>
              <a:rPr lang="ru-RU" dirty="0"/>
              <a:t> </a:t>
            </a:r>
          </a:p>
          <a:p>
            <a:pPr rtl="0"/>
            <a:r>
              <a:rPr lang="ru-RU" dirty="0"/>
              <a:t>Силовая установка — четыре четырёхлитровых дизельных двигателя (V8 с </a:t>
            </a:r>
            <a:r>
              <a:rPr lang="ru-RU" dirty="0" err="1"/>
              <a:t>турбонаддувом</a:t>
            </a:r>
            <a:r>
              <a:rPr lang="ru-RU" dirty="0"/>
              <a:t>) 242 кВт (325 л. с.) каждый.</a:t>
            </a:r>
          </a:p>
          <a:p>
            <a:pPr rtl="0"/>
            <a:r>
              <a:rPr lang="ru-RU" dirty="0"/>
              <a:t>Крейсерская скорость — 148 км/ч.</a:t>
            </a:r>
          </a:p>
          <a:p>
            <a:pPr rtl="0"/>
            <a:r>
              <a:rPr lang="ru-RU" dirty="0"/>
              <a:t>Продолжительность полёта — пять дней в пилотируемом режиме, более двух недель в беспилотном режиме.</a:t>
            </a:r>
          </a:p>
          <a:p>
            <a:pPr rtl="0"/>
            <a:r>
              <a:rPr lang="ru-RU" dirty="0"/>
              <a:t>Практический потолок — 6100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Илья́ </a:t>
            </a:r>
            <a:r>
              <a:rPr lang="ru-RU" b="1" dirty="0" err="1"/>
              <a:t>Му́ромец</a:t>
            </a:r>
            <a:r>
              <a:rPr lang="ru-RU" dirty="0"/>
              <a:t> (С-22 «Илья Муромец») — общее название нескольких серий четырёхмоторных цельнодеревянных бипланов, выпускавшихся в Российской империи на Русско-Балтийском вагонном заводе в течение 1914—1919 годов. На самолёте поставлен ряд рекордов грузоподъёмности, числа пассажиров, времени и максимальной высоты полёта. Является первым в истории серийным многомоторным бомбардировщиком.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9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Кольчугалюминий</a:t>
            </a:r>
            <a:r>
              <a:rPr lang="ru-RU" dirty="0"/>
              <a:t> — алюминиевый сплав, дюралюминий с добавкой 0,5 % никеля и иным содержанием меди и марганца. Первые образцы кольчугалюминия были получены в 1922 году в г. Кольчугино Владимирской области, по имени которого и был назван сплав.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url?sa=i&amp;rct=j&amp;q=&amp;esrc=s&amp;source=images&amp;cd=&amp;cad=rja&amp;uact=8&amp;ved=0ahUKEwipvaTq3vzOAhVEahoKHeWxCpcQjRwIBw&amp;url=http://www.airwar.ru/enc/xplane/1ea.html&amp;psig=AFQjCNGRuUqobieI6A26RNNRKf56yTF3HA&amp;ust=147331998434858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ved=0ahUKEwjwveqO2_rOAhVhBcAKHcFkAfwQjRwIBw&amp;url=http://leovinci.ru/flymachines/&amp;psig=AFQjCNFbCYA7YqoPBQYX12pdTeaCWFpT8w&amp;ust=14732502764947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Лекция 2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4800" dirty="0"/>
              <a:t>История авиации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082" y="6381328"/>
            <a:ext cx="162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Улан-Удэ 2025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3400" y="42210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«Изобрести самолет просто.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Построить его - уже кое-что.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Летать - это всё.»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Отто Лилиенталь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Планёр*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Это безмоторный летательный аппарат (ЛА) тяжелее воздуха, поддерживаемый в полёте за счёт аэродинамической подъёмной силы, создаваемой на крыле набегающим потоком воздуха.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6402814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*Планер - это несущая конструкция ЛА (фюзеляж, крыло, оперение и т.п.).</a:t>
            </a:r>
          </a:p>
        </p:txBody>
      </p:sp>
      <p:pic>
        <p:nvPicPr>
          <p:cNvPr id="24582" name="Picture 6" descr="Картинки по запросу бумажный самолети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733342" cy="2187787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плане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89041"/>
            <a:ext cx="5553472" cy="242964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Поколения ЛА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62533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1 поколение </a:t>
            </a:r>
            <a:r>
              <a:rPr lang="ru-RU" sz="3200" dirty="0">
                <a:solidFill>
                  <a:schemeClr val="tx2"/>
                </a:solidFill>
              </a:rPr>
              <a:t>(1940..50 гг.)</a:t>
            </a:r>
          </a:p>
          <a:p>
            <a:pPr>
              <a:buNone/>
            </a:pPr>
            <a:r>
              <a:rPr lang="ru-RU" sz="2400" spc="100" dirty="0"/>
              <a:t>Примеры: </a:t>
            </a:r>
            <a:r>
              <a:rPr lang="ru-RU" sz="2400" dirty="0" err="1">
                <a:solidFill>
                  <a:schemeClr val="tx2"/>
                </a:solidFill>
              </a:rPr>
              <a:t>Messerschmitt</a:t>
            </a:r>
            <a:r>
              <a:rPr lang="ru-RU" sz="2400" dirty="0">
                <a:solidFill>
                  <a:schemeClr val="tx2"/>
                </a:solidFill>
              </a:rPr>
              <a:t> Me.262, МиГ-9, Як-15</a:t>
            </a:r>
          </a:p>
          <a:p>
            <a:pPr marL="0" indent="0">
              <a:buNone/>
            </a:pPr>
            <a:r>
              <a:rPr lang="ru-RU" sz="2400" spc="100" dirty="0"/>
              <a:t>Признаки:</a:t>
            </a:r>
          </a:p>
          <a:p>
            <a:pPr marL="0" indent="358775">
              <a:spcBef>
                <a:spcPts val="0"/>
              </a:spcBef>
            </a:pPr>
            <a:r>
              <a:rPr lang="ru-RU" sz="2500" b="1" dirty="0">
                <a:solidFill>
                  <a:schemeClr val="tx2"/>
                </a:solidFill>
              </a:rPr>
              <a:t>дозвуковая скорость</a:t>
            </a:r>
          </a:p>
          <a:p>
            <a:pPr marL="0" indent="358775">
              <a:spcBef>
                <a:spcPts val="0"/>
              </a:spcBef>
            </a:pPr>
            <a:r>
              <a:rPr lang="ru-RU" sz="2500" b="1" dirty="0">
                <a:solidFill>
                  <a:schemeClr val="tx2"/>
                </a:solidFill>
              </a:rPr>
              <a:t>прямое крыло</a:t>
            </a:r>
          </a:p>
          <a:p>
            <a:pPr marL="0" indent="358775">
              <a:spcBef>
                <a:spcPts val="0"/>
              </a:spcBef>
            </a:pPr>
            <a:r>
              <a:rPr lang="ru-RU" sz="2500" b="1" dirty="0">
                <a:solidFill>
                  <a:schemeClr val="tx2"/>
                </a:solidFill>
              </a:rPr>
              <a:t>турбореактивные двигатели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922130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481282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0000">
              <a:spcAft>
                <a:spcPts val="600"/>
              </a:spcAft>
            </a:pPr>
            <a:r>
              <a:rPr lang="ru-RU" sz="2400" b="1" dirty="0"/>
              <a:t>МиГ-9</a:t>
            </a:r>
          </a:p>
          <a:p>
            <a:pPr defTabSz="180000">
              <a:spcAft>
                <a:spcPts val="600"/>
              </a:spcAft>
            </a:pPr>
            <a:r>
              <a:rPr lang="ru-RU" sz="2000" dirty="0"/>
              <a:t>Взлетная масса 	.	.	.	.	.	.	.	.	4988 кг</a:t>
            </a:r>
          </a:p>
          <a:p>
            <a:pPr defTabSz="180000">
              <a:spcAft>
                <a:spcPts val="600"/>
              </a:spcAft>
            </a:pPr>
            <a:r>
              <a:rPr lang="en-US" sz="2000" dirty="0"/>
              <a:t>Max </a:t>
            </a:r>
            <a:r>
              <a:rPr lang="ru-RU" sz="2000" dirty="0"/>
              <a:t>скорость 	.	.	.	.	.	.	.	.	.	.	910 км/ч</a:t>
            </a:r>
          </a:p>
          <a:p>
            <a:pPr defTabSz="180000">
              <a:spcAft>
                <a:spcPts val="600"/>
              </a:spcAft>
            </a:pPr>
            <a:r>
              <a:rPr lang="en-US" sz="2000" dirty="0"/>
              <a:t>Max </a:t>
            </a:r>
            <a:r>
              <a:rPr lang="ru-RU" sz="2000" dirty="0"/>
              <a:t> дальность полета 	.	.	.	.	800 км</a:t>
            </a:r>
          </a:p>
          <a:p>
            <a:pPr defTabSz="180000">
              <a:spcAft>
                <a:spcPts val="600"/>
              </a:spcAft>
            </a:pPr>
            <a:r>
              <a:rPr lang="ru-RU" sz="2000" dirty="0" err="1"/>
              <a:t>Тяговооруженность</a:t>
            </a:r>
            <a:r>
              <a:rPr lang="ru-RU" sz="2000" dirty="0"/>
              <a:t>	.	.	.	.	.	.	0,316</a:t>
            </a:r>
            <a:endParaRPr lang="ru-RU" sz="2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29320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2 поколение </a:t>
            </a:r>
            <a:r>
              <a:rPr lang="ru-RU" sz="3200" dirty="0">
                <a:solidFill>
                  <a:schemeClr val="tx2"/>
                </a:solidFill>
              </a:rPr>
              <a:t>(1950..60 гг.)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spc="100" dirty="0"/>
              <a:t>Примеры: </a:t>
            </a:r>
            <a:r>
              <a:rPr lang="ru-RU" sz="2300" dirty="0">
                <a:solidFill>
                  <a:schemeClr val="tx2"/>
                </a:solidFill>
              </a:rPr>
              <a:t>МиГ-15,17,19; </a:t>
            </a:r>
            <a:r>
              <a:rPr lang="ru-RU" sz="2300" dirty="0" err="1">
                <a:solidFill>
                  <a:schemeClr val="tx2"/>
                </a:solidFill>
              </a:rPr>
              <a:t>North</a:t>
            </a:r>
            <a:r>
              <a:rPr lang="ru-RU" sz="2300" dirty="0">
                <a:solidFill>
                  <a:schemeClr val="tx2"/>
                </a:solidFill>
              </a:rPr>
              <a:t> </a:t>
            </a:r>
            <a:r>
              <a:rPr lang="ru-RU" sz="2300" dirty="0" err="1">
                <a:solidFill>
                  <a:schemeClr val="tx2"/>
                </a:solidFill>
              </a:rPr>
              <a:t>American</a:t>
            </a:r>
            <a:r>
              <a:rPr lang="ru-RU" sz="2300" dirty="0">
                <a:solidFill>
                  <a:schemeClr val="tx2"/>
                </a:solidFill>
              </a:rPr>
              <a:t> F-86 </a:t>
            </a:r>
            <a:r>
              <a:rPr lang="ru-RU" sz="2300" dirty="0" err="1">
                <a:solidFill>
                  <a:schemeClr val="tx2"/>
                </a:solidFill>
              </a:rPr>
              <a:t>Sabre</a:t>
            </a:r>
            <a:r>
              <a:rPr lang="ru-RU" sz="23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spc="100" dirty="0"/>
              <a:t>Признаки: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околозвуковая скорость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стреловидное крыло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турбореактивные двигатели с </a:t>
            </a:r>
            <a:r>
              <a:rPr lang="ru-RU" sz="2300" b="1" dirty="0" err="1">
                <a:solidFill>
                  <a:schemeClr val="tx2"/>
                </a:solidFill>
              </a:rPr>
              <a:t>форсажем</a:t>
            </a:r>
            <a:endParaRPr lang="ru-RU" sz="2300" b="1" dirty="0">
              <a:solidFill>
                <a:schemeClr val="tx2"/>
              </a:solidFill>
            </a:endParaRP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большая высота полета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радар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66717"/>
            <a:ext cx="4680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>
              <a:spcAft>
                <a:spcPts val="300"/>
              </a:spcAft>
            </a:pPr>
            <a:r>
              <a:rPr lang="ru-RU" sz="2400" b="1" dirty="0"/>
              <a:t>МиГ-17</a:t>
            </a:r>
          </a:p>
          <a:p>
            <a:pPr defTabSz="180000">
              <a:spcAft>
                <a:spcPts val="300"/>
              </a:spcAft>
            </a:pPr>
            <a:r>
              <a:rPr lang="ru-RU" sz="2000" dirty="0"/>
              <a:t>Взлетная масса 	.	.	.	.	.	.	.	.	5340 кг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скорость 	.	.	.	.	.	.	.	.	.	.	1070 км/ч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 дальность полета 	.	.	.	.	1165 км</a:t>
            </a:r>
          </a:p>
          <a:p>
            <a:pPr defTabSz="180000">
              <a:spcAft>
                <a:spcPts val="300"/>
              </a:spcAft>
            </a:pPr>
            <a:r>
              <a:rPr lang="ru-RU" sz="2000" dirty="0" err="1"/>
              <a:t>Тяговооруженность</a:t>
            </a:r>
            <a:r>
              <a:rPr lang="ru-RU" sz="2000" dirty="0"/>
              <a:t>	.	.	.	.	.	.	0,51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95998"/>
            <a:ext cx="3168351" cy="19173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26243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3 поколение </a:t>
            </a:r>
            <a:r>
              <a:rPr lang="ru-RU" sz="3200" dirty="0">
                <a:solidFill>
                  <a:schemeClr val="tx2"/>
                </a:solidFill>
              </a:rPr>
              <a:t>(1955..80 гг.)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spc="100" dirty="0"/>
              <a:t>Примеры: </a:t>
            </a:r>
            <a:r>
              <a:rPr lang="ru-RU" sz="2300" dirty="0">
                <a:solidFill>
                  <a:schemeClr val="tx2"/>
                </a:solidFill>
              </a:rPr>
              <a:t>МиГ-21,23,25; F-4 </a:t>
            </a:r>
            <a:r>
              <a:rPr lang="ru-RU" sz="2300" dirty="0" err="1">
                <a:solidFill>
                  <a:schemeClr val="tx2"/>
                </a:solidFill>
              </a:rPr>
              <a:t>Phantom</a:t>
            </a:r>
            <a:r>
              <a:rPr lang="ru-RU" sz="2300" dirty="0">
                <a:solidFill>
                  <a:schemeClr val="tx2"/>
                </a:solidFill>
              </a:rPr>
              <a:t> II, </a:t>
            </a:r>
            <a:r>
              <a:rPr lang="ru-RU" sz="2300" dirty="0" err="1">
                <a:solidFill>
                  <a:schemeClr val="tx2"/>
                </a:solidFill>
              </a:rPr>
              <a:t>Mirage</a:t>
            </a:r>
            <a:r>
              <a:rPr lang="ru-RU" sz="2300" dirty="0">
                <a:solidFill>
                  <a:schemeClr val="tx2"/>
                </a:solidFill>
              </a:rPr>
              <a:t> III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spc="100" dirty="0"/>
              <a:t>Признаки: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сверхзвуковая форма и скорость (М</a:t>
            </a:r>
            <a:r>
              <a:rPr lang="ru-RU" sz="2300" b="1" dirty="0">
                <a:solidFill>
                  <a:schemeClr val="tx2"/>
                </a:solidFill>
                <a:latin typeface="Times New Roman"/>
                <a:cs typeface="Times New Roman"/>
              </a:rPr>
              <a:t>≈2</a:t>
            </a:r>
            <a:r>
              <a:rPr lang="ru-RU" sz="2300" b="1" dirty="0">
                <a:solidFill>
                  <a:schemeClr val="tx2"/>
                </a:solidFill>
              </a:rPr>
              <a:t>)</a:t>
            </a:r>
          </a:p>
          <a:p>
            <a:pPr marL="358775" indent="-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более совершенные турбореактивные двигатели с </a:t>
            </a:r>
            <a:r>
              <a:rPr lang="ru-RU" sz="2300" b="1" dirty="0" err="1">
                <a:solidFill>
                  <a:schemeClr val="tx2"/>
                </a:solidFill>
              </a:rPr>
              <a:t>форсажем</a:t>
            </a:r>
            <a:endParaRPr lang="ru-RU" sz="2300" b="1" dirty="0">
              <a:solidFill>
                <a:schemeClr val="tx2"/>
              </a:solidFill>
            </a:endParaRP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многоцелевые самолеты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ракеты «воздух-воздух»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66717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>
              <a:spcAft>
                <a:spcPts val="300"/>
              </a:spcAft>
            </a:pPr>
            <a:r>
              <a:rPr lang="ru-RU" sz="2400" b="1" dirty="0"/>
              <a:t>МиГ-21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взлетная масса 	.	.	.	.	.	.	.	.	10100 кг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скорость 	.	.	.	.	.	.	.	.	.	.	.	.	2230 км/ч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</a:t>
            </a:r>
            <a:r>
              <a:rPr lang="ru-RU" sz="2000" dirty="0"/>
              <a:t> дальность полета 	.	.	.	.	.	.	1240 км</a:t>
            </a:r>
          </a:p>
          <a:p>
            <a:pPr defTabSz="180000">
              <a:spcAft>
                <a:spcPts val="300"/>
              </a:spcAft>
            </a:pPr>
            <a:r>
              <a:rPr lang="ru-RU" sz="2000" dirty="0" err="1"/>
              <a:t>Тяговооруженность</a:t>
            </a:r>
            <a:r>
              <a:rPr lang="ru-RU" sz="2000" dirty="0"/>
              <a:t>	.	.	.	.	.	.	.	.	0,7</a:t>
            </a:r>
            <a:endParaRPr lang="ru-RU" sz="2400" dirty="0"/>
          </a:p>
        </p:txBody>
      </p:sp>
      <p:pic>
        <p:nvPicPr>
          <p:cNvPr id="3074" name="Picture 2" descr="Картинки по запросу миг 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880320" cy="1712505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24704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4 поколение </a:t>
            </a:r>
            <a:r>
              <a:rPr lang="ru-RU" sz="3200" dirty="0">
                <a:solidFill>
                  <a:schemeClr val="tx2"/>
                </a:solidFill>
              </a:rPr>
              <a:t>(1975..2010 гг.)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spc="100" dirty="0"/>
              <a:t>Примеры: </a:t>
            </a:r>
            <a:r>
              <a:rPr lang="ru-RU" sz="2300" dirty="0">
                <a:solidFill>
                  <a:schemeClr val="tx2"/>
                </a:solidFill>
              </a:rPr>
              <a:t>МиГ-29; Су-27; </a:t>
            </a:r>
            <a:r>
              <a:rPr lang="en-US" sz="2300" dirty="0">
                <a:solidFill>
                  <a:schemeClr val="tx2"/>
                </a:solidFill>
              </a:rPr>
              <a:t>F-15 Eagle</a:t>
            </a:r>
            <a:r>
              <a:rPr lang="ru-RU" sz="2300" dirty="0">
                <a:solidFill>
                  <a:schemeClr val="tx2"/>
                </a:solidFill>
              </a:rPr>
              <a:t>;</a:t>
            </a:r>
            <a:r>
              <a:rPr lang="en-US" sz="2300" dirty="0">
                <a:solidFill>
                  <a:schemeClr val="tx2"/>
                </a:solidFill>
              </a:rPr>
              <a:t> </a:t>
            </a:r>
            <a:r>
              <a:rPr lang="ru-RU" sz="2300" dirty="0" err="1">
                <a:solidFill>
                  <a:schemeClr val="tx2"/>
                </a:solidFill>
              </a:rPr>
              <a:t>Eurofighter</a:t>
            </a:r>
            <a:r>
              <a:rPr lang="ru-RU" sz="2300" dirty="0">
                <a:solidFill>
                  <a:schemeClr val="tx2"/>
                </a:solidFill>
              </a:rPr>
              <a:t> </a:t>
            </a:r>
            <a:r>
              <a:rPr lang="ru-RU" sz="2300" dirty="0" err="1">
                <a:solidFill>
                  <a:schemeClr val="tx2"/>
                </a:solidFill>
              </a:rPr>
              <a:t>Typhoon</a:t>
            </a:r>
            <a:r>
              <a:rPr lang="en-US" sz="2300" dirty="0">
                <a:solidFill>
                  <a:schemeClr val="tx2"/>
                </a:solidFill>
              </a:rPr>
              <a:t> </a:t>
            </a:r>
            <a:endParaRPr lang="ru-RU" sz="23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spc="100" dirty="0"/>
              <a:t>Признаки:</a:t>
            </a:r>
          </a:p>
          <a:p>
            <a:pPr marL="0" indent="358775">
              <a:spcBef>
                <a:spcPts val="0"/>
              </a:spcBef>
              <a:spcAft>
                <a:spcPts val="600"/>
              </a:spcAft>
            </a:pPr>
            <a:r>
              <a:rPr lang="ru-RU" sz="2300" b="1" dirty="0">
                <a:solidFill>
                  <a:schemeClr val="tx2"/>
                </a:solidFill>
              </a:rPr>
              <a:t>статическая неустойчивость с ЭДСУ</a:t>
            </a:r>
          </a:p>
          <a:p>
            <a:pPr marL="0" indent="358775">
              <a:spcBef>
                <a:spcPts val="0"/>
              </a:spcBef>
              <a:spcAft>
                <a:spcPts val="600"/>
              </a:spcAft>
            </a:pPr>
            <a:r>
              <a:rPr lang="ru-RU" sz="2300" b="1" dirty="0">
                <a:solidFill>
                  <a:schemeClr val="tx2"/>
                </a:solidFill>
              </a:rPr>
              <a:t>двухконтурный  ТРД</a:t>
            </a:r>
          </a:p>
          <a:p>
            <a:pPr marL="0" indent="358775">
              <a:spcBef>
                <a:spcPts val="0"/>
              </a:spcBef>
              <a:spcAft>
                <a:spcPts val="600"/>
              </a:spcAft>
            </a:pPr>
            <a:r>
              <a:rPr lang="ru-RU" sz="2300" b="1" dirty="0">
                <a:solidFill>
                  <a:schemeClr val="tx2"/>
                </a:solidFill>
              </a:rPr>
              <a:t>усовершенствованная </a:t>
            </a:r>
            <a:r>
              <a:rPr lang="ru-RU" sz="2300" b="1" dirty="0" err="1">
                <a:solidFill>
                  <a:schemeClr val="tx2"/>
                </a:solidFill>
              </a:rPr>
              <a:t>авионика</a:t>
            </a:r>
            <a:endParaRPr lang="ru-RU" sz="2300" b="1" dirty="0">
              <a:solidFill>
                <a:schemeClr val="tx2"/>
              </a:solidFill>
            </a:endParaRPr>
          </a:p>
          <a:p>
            <a:pPr marL="0" indent="358775">
              <a:spcBef>
                <a:spcPts val="0"/>
              </a:spcBef>
              <a:spcAft>
                <a:spcPts val="600"/>
              </a:spcAft>
            </a:pPr>
            <a:r>
              <a:rPr lang="ru-RU" sz="2300" b="1" dirty="0">
                <a:solidFill>
                  <a:schemeClr val="tx2"/>
                </a:solidFill>
              </a:rPr>
              <a:t>управляемое вооружение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41168"/>
            <a:ext cx="52565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>
              <a:spcAft>
                <a:spcPts val="300"/>
              </a:spcAft>
            </a:pPr>
            <a:r>
              <a:rPr lang="ru-RU" sz="2400" b="1" dirty="0"/>
              <a:t>Су</a:t>
            </a:r>
            <a:r>
              <a:rPr lang="en-US" sz="2400" b="1" dirty="0"/>
              <a:t>-27</a:t>
            </a:r>
            <a:endParaRPr lang="ru-RU" sz="2400" b="1" dirty="0"/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взлетная масса 	.	.	.	.	.	.	.	.	30000 кг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скорость 	.	.	.	.	.	.	.	.	.	.	.	.	2500 км/ч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 дальность полета 	.	.	.	.	.	.	3790 км</a:t>
            </a:r>
          </a:p>
          <a:p>
            <a:pPr defTabSz="180000">
              <a:spcAft>
                <a:spcPts val="300"/>
              </a:spcAft>
            </a:pPr>
            <a:r>
              <a:rPr lang="ru-RU" sz="2000" dirty="0" err="1"/>
              <a:t>Тяговооруженность</a:t>
            </a:r>
            <a:r>
              <a:rPr lang="ru-RU" sz="2000" dirty="0"/>
              <a:t>	.	.	.	.	.	.	.	.	1,2</a:t>
            </a:r>
            <a:endParaRPr lang="ru-RU" sz="2400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941167"/>
            <a:ext cx="2880320" cy="18651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29320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5 поколение </a:t>
            </a:r>
            <a:r>
              <a:rPr lang="ru-RU" sz="3200" dirty="0">
                <a:solidFill>
                  <a:schemeClr val="tx2"/>
                </a:solidFill>
              </a:rPr>
              <a:t>(2000..н.в.)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spc="100" dirty="0"/>
              <a:t>Примеры: </a:t>
            </a:r>
            <a:r>
              <a:rPr lang="en-US" sz="2300" dirty="0">
                <a:solidFill>
                  <a:schemeClr val="tx2"/>
                </a:solidFill>
              </a:rPr>
              <a:t>F-22 Raptor; F-35 Lightning; </a:t>
            </a:r>
            <a:r>
              <a:rPr lang="ru-RU" sz="2300" dirty="0">
                <a:solidFill>
                  <a:schemeClr val="tx2"/>
                </a:solidFill>
              </a:rPr>
              <a:t>Су-57; </a:t>
            </a:r>
            <a:r>
              <a:rPr lang="en-US" sz="2300" dirty="0">
                <a:solidFill>
                  <a:schemeClr val="tx2"/>
                </a:solidFill>
              </a:rPr>
              <a:t>J-20</a:t>
            </a:r>
            <a:endParaRPr lang="ru-RU" sz="23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spc="100" dirty="0"/>
              <a:t>Признаки: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 err="1">
                <a:solidFill>
                  <a:schemeClr val="tx2"/>
                </a:solidFill>
              </a:rPr>
              <a:t>стелс-технология</a:t>
            </a:r>
            <a:endParaRPr lang="ru-RU" sz="2300" b="1" dirty="0">
              <a:solidFill>
                <a:schemeClr val="tx2"/>
              </a:solidFill>
            </a:endParaRP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размещение вооружения внутри фюзеляжа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 err="1">
                <a:solidFill>
                  <a:schemeClr val="tx2"/>
                </a:solidFill>
              </a:rPr>
              <a:t>безфорсажная</a:t>
            </a:r>
            <a:r>
              <a:rPr lang="ru-RU" sz="2300" b="1" dirty="0">
                <a:solidFill>
                  <a:schemeClr val="tx2"/>
                </a:solidFill>
              </a:rPr>
              <a:t> сверхзвуковая скорость (?)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 err="1">
                <a:solidFill>
                  <a:schemeClr val="tx2"/>
                </a:solidFill>
              </a:rPr>
              <a:t>сверхманевренность</a:t>
            </a:r>
            <a:r>
              <a:rPr lang="ru-RU" sz="2300" b="1" dirty="0">
                <a:solidFill>
                  <a:schemeClr val="tx2"/>
                </a:solidFill>
              </a:rPr>
              <a:t> (?)</a:t>
            </a:r>
          </a:p>
          <a:p>
            <a:pPr marL="0" indent="358775">
              <a:spcBef>
                <a:spcPts val="0"/>
              </a:spcBef>
            </a:pPr>
            <a:r>
              <a:rPr lang="ru-RU" sz="2300" b="1" dirty="0">
                <a:solidFill>
                  <a:schemeClr val="tx2"/>
                </a:solidFill>
              </a:rPr>
              <a:t>более современная </a:t>
            </a:r>
            <a:r>
              <a:rPr lang="ru-RU" sz="2300" b="1" dirty="0" err="1">
                <a:solidFill>
                  <a:schemeClr val="tx2"/>
                </a:solidFill>
              </a:rPr>
              <a:t>авионика</a:t>
            </a:r>
            <a:endParaRPr lang="ru-RU" sz="23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41168"/>
            <a:ext cx="51125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>
              <a:spcAft>
                <a:spcPts val="300"/>
              </a:spcAft>
            </a:pPr>
            <a:r>
              <a:rPr lang="en-US" sz="2400" b="1" dirty="0"/>
              <a:t>F-22</a:t>
            </a:r>
            <a:endParaRPr lang="ru-RU" sz="2400" b="1" dirty="0"/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взлетная масса 	.	.	.	.	.	.	.	38000 кг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скорость 	.	.	.	.	.	.	.	.	.	.	.	2410 км/ч</a:t>
            </a:r>
          </a:p>
          <a:p>
            <a:pPr defTabSz="180000">
              <a:spcAft>
                <a:spcPts val="300"/>
              </a:spcAft>
            </a:pPr>
            <a:r>
              <a:rPr lang="en-US" sz="2000" dirty="0"/>
              <a:t>Max </a:t>
            </a:r>
            <a:r>
              <a:rPr lang="ru-RU" sz="2000" dirty="0"/>
              <a:t> дальность полета 	.	.	.	.	.	2960 км</a:t>
            </a:r>
          </a:p>
          <a:p>
            <a:pPr defTabSz="180000">
              <a:spcAft>
                <a:spcPts val="300"/>
              </a:spcAft>
            </a:pPr>
            <a:r>
              <a:rPr lang="ru-RU" sz="2000" dirty="0" err="1"/>
              <a:t>Тяговооруженность</a:t>
            </a:r>
            <a:r>
              <a:rPr lang="ru-RU" sz="2000" dirty="0"/>
              <a:t>	.	.	.	.	.	.	.	1,1</a:t>
            </a:r>
            <a:endParaRPr lang="ru-RU" sz="2400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13175"/>
            <a:ext cx="2952328" cy="17902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реактивных истребителей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517064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spc="200" dirty="0">
                <a:solidFill>
                  <a:srgbClr val="FF0000"/>
                </a:solidFill>
              </a:rPr>
              <a:t>6 поколение </a:t>
            </a:r>
            <a:r>
              <a:rPr lang="ru-RU" sz="3200" dirty="0">
                <a:solidFill>
                  <a:schemeClr val="tx2"/>
                </a:solidFill>
              </a:rPr>
              <a:t>(начало 2016)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spc="100" dirty="0"/>
              <a:t>Примеры: </a:t>
            </a:r>
            <a:r>
              <a:rPr lang="ru-RU" sz="2300" dirty="0">
                <a:solidFill>
                  <a:schemeClr val="tx2"/>
                </a:solidFill>
              </a:rPr>
              <a:t>пока нет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300" spc="100" dirty="0"/>
              <a:t>Признаки: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«прозрачная» кабина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высота полета до 35 км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гиперзвуковая скорость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 err="1">
                <a:solidFill>
                  <a:schemeClr val="tx2"/>
                </a:solidFill>
              </a:rPr>
              <a:t>стелс-технология</a:t>
            </a:r>
            <a:endParaRPr lang="ru-RU" sz="2300" b="1" dirty="0">
              <a:solidFill>
                <a:schemeClr val="tx2"/>
              </a:solidFill>
            </a:endParaRP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 err="1">
                <a:solidFill>
                  <a:schemeClr val="tx2"/>
                </a:solidFill>
              </a:rPr>
              <a:t>сверхманевренность</a:t>
            </a:r>
            <a:endParaRPr lang="ru-RU" sz="2300" b="1" dirty="0">
              <a:solidFill>
                <a:schemeClr val="tx2"/>
              </a:solidFill>
            </a:endParaRP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многофункциональность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широкое использование композиционных материалов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возможность беспилотного полета (?)</a:t>
            </a:r>
          </a:p>
          <a:p>
            <a:pPr marL="179388" indent="-179388">
              <a:spcBef>
                <a:spcPts val="0"/>
              </a:spcBef>
              <a:spcAft>
                <a:spcPts val="400"/>
              </a:spcAft>
            </a:pPr>
            <a:r>
              <a:rPr lang="ru-RU" sz="2300" b="1" dirty="0">
                <a:solidFill>
                  <a:schemeClr val="tx2"/>
                </a:solidFill>
              </a:rPr>
              <a:t>возможность «сетевого боя»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160" y="2276872"/>
            <a:ext cx="2870840" cy="12241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463398" cy="1794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76871"/>
            <a:ext cx="2220809" cy="12218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1862048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spc="100" dirty="0">
                <a:solidFill>
                  <a:srgbClr val="FF0000"/>
                </a:solidFill>
              </a:rPr>
              <a:t>1 поколение: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Появились в 1950-х годах. Имели поршневые двигатели, низкую скорость и небольшую дальность полета.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spc="100" dirty="0"/>
              <a:t>Примеры: </a:t>
            </a:r>
            <a:r>
              <a:rPr lang="ru-RU" sz="2400" dirty="0">
                <a:solidFill>
                  <a:schemeClr val="tx2"/>
                </a:solidFill>
              </a:rPr>
              <a:t>Ми-1; </a:t>
            </a:r>
            <a:r>
              <a:rPr lang="en-US" sz="2400" dirty="0">
                <a:solidFill>
                  <a:schemeClr val="tx2"/>
                </a:solidFill>
              </a:rPr>
              <a:t>S-51; Bristol 171</a:t>
            </a:r>
            <a:endParaRPr lang="ru-RU" sz="23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17032"/>
            <a:ext cx="46085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ru-RU" sz="2400" b="1" dirty="0"/>
              <a:t>Ми-1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взлетная масса 	.	.	.	.	2550 кг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скорость 	.	.	.	.	.	.	.	.	170 км/ч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 дальность полета 	.	.	360 км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высота полета	.	.	.	.	3</a:t>
            </a:r>
            <a:r>
              <a:rPr lang="en-US" sz="2000" dirty="0"/>
              <a:t>000</a:t>
            </a:r>
            <a:r>
              <a:rPr lang="ru-RU" sz="2000" dirty="0"/>
              <a:t> м</a:t>
            </a:r>
          </a:p>
          <a:p>
            <a:pPr defTabSz="180000"/>
            <a:r>
              <a:rPr lang="ru-RU" sz="2000" dirty="0"/>
              <a:t>Мощность	.	.	.	.	.	.	.	.	.	.	580 л.с.</a:t>
            </a:r>
            <a:endParaRPr lang="ru-RU" sz="24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05" y="4509120"/>
            <a:ext cx="4428599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60071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spc="100" dirty="0">
                <a:solidFill>
                  <a:srgbClr val="FF0000"/>
                </a:solidFill>
              </a:rPr>
              <a:t>2</a:t>
            </a:r>
            <a:r>
              <a:rPr lang="ru-RU" sz="2800" b="1" spc="100" dirty="0">
                <a:solidFill>
                  <a:srgbClr val="FF0000"/>
                </a:solidFill>
              </a:rPr>
              <a:t> поколение: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Появились в 1960-х годах. Оснащены газотурбинными двигателями, что значительно улучшило летные характеристики. У них улучшена конструкция винтов, имели систему автоматической стабилизации в полете.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spc="100" dirty="0"/>
              <a:t>Примеры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tx2"/>
                </a:solidFill>
              </a:rPr>
              <a:t>Ми-2; </a:t>
            </a:r>
            <a:r>
              <a:rPr lang="en-US" sz="2400" dirty="0">
                <a:solidFill>
                  <a:schemeClr val="tx2"/>
                </a:solidFill>
              </a:rPr>
              <a:t>Bell UH-1D</a:t>
            </a:r>
            <a:endParaRPr lang="ru-RU" sz="23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365104"/>
            <a:ext cx="44644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ru-RU" sz="2400" b="1" dirty="0"/>
              <a:t>Ми-</a:t>
            </a:r>
            <a:r>
              <a:rPr lang="en-US" sz="2400" b="1" dirty="0"/>
              <a:t>2</a:t>
            </a:r>
            <a:endParaRPr lang="ru-RU" sz="2400" b="1" dirty="0"/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взлетная масса 	.	.	.	.	</a:t>
            </a:r>
            <a:r>
              <a:rPr lang="en-US" sz="2000" dirty="0"/>
              <a:t>3659 </a:t>
            </a:r>
            <a:r>
              <a:rPr lang="ru-RU" sz="2000" dirty="0"/>
              <a:t>кг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скорость 	.	.	.	.	.	.	.	.	</a:t>
            </a:r>
            <a:r>
              <a:rPr lang="en-US" sz="2000" dirty="0"/>
              <a:t>210 </a:t>
            </a:r>
            <a:r>
              <a:rPr lang="ru-RU" sz="2000" dirty="0"/>
              <a:t>км/ч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 дальность полета 	.	.	</a:t>
            </a:r>
            <a:r>
              <a:rPr lang="en-US" sz="2000" dirty="0"/>
              <a:t>700 </a:t>
            </a:r>
            <a:r>
              <a:rPr lang="ru-RU" sz="2000" dirty="0"/>
              <a:t>км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высота полета	.	.	.	.	</a:t>
            </a:r>
            <a:r>
              <a:rPr lang="en-US" sz="2000" dirty="0"/>
              <a:t>4115 </a:t>
            </a:r>
            <a:r>
              <a:rPr lang="ru-RU" sz="2000" dirty="0"/>
              <a:t>м</a:t>
            </a:r>
          </a:p>
          <a:p>
            <a:pPr defTabSz="180000"/>
            <a:r>
              <a:rPr lang="ru-RU" sz="2000" dirty="0"/>
              <a:t>Мощность	.	.	.	.	.	.	.	.	.	.	</a:t>
            </a:r>
            <a:r>
              <a:rPr lang="en-US" sz="2000" dirty="0"/>
              <a:t>2 x 405</a:t>
            </a:r>
            <a:r>
              <a:rPr lang="ru-RU" sz="2000" dirty="0"/>
              <a:t> л.с.</a:t>
            </a:r>
            <a:endParaRPr lang="ru-RU" sz="2400" dirty="0"/>
          </a:p>
        </p:txBody>
      </p:sp>
      <p:pic>
        <p:nvPicPr>
          <p:cNvPr id="141314" name="Picture 2" descr="Картинки по запросу ми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5950"/>
            <a:ext cx="3911749" cy="2664328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23138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spc="100" dirty="0">
                <a:solidFill>
                  <a:srgbClr val="FF0000"/>
                </a:solidFill>
              </a:rPr>
              <a:t>3 поколение: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Появились в начале 1970-х. У них была улучшена аэродинамика, поставлено новое электрооборудование, они имеют высокую экономию топлива.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spc="100" dirty="0"/>
              <a:t>Примеры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tx2"/>
                </a:solidFill>
              </a:rPr>
              <a:t>Ми-24; </a:t>
            </a:r>
            <a:r>
              <a:rPr lang="en-US" sz="2400" dirty="0">
                <a:solidFill>
                  <a:schemeClr val="tx2"/>
                </a:solidFill>
              </a:rPr>
              <a:t>Bell AH-1 Cobra</a:t>
            </a:r>
            <a:endParaRPr lang="ru-RU" sz="23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365104"/>
            <a:ext cx="46085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ru-RU" sz="2400" b="1" dirty="0"/>
              <a:t>Ми-24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взлетная масса 	.	.	.	.	11500кг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скорость 	.	.	.	.	.	.	.	.	335 км/ч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 дальность полета 	.	.	1000 км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высота полета	.	.	.	.	4950 м</a:t>
            </a:r>
          </a:p>
          <a:p>
            <a:pPr defTabSz="180000"/>
            <a:r>
              <a:rPr lang="ru-RU" sz="2000" dirty="0"/>
              <a:t>Мощность	.	.	.	.	.	.	.	.	.	.	</a:t>
            </a:r>
            <a:r>
              <a:rPr lang="en-US" sz="2000" dirty="0"/>
              <a:t>2 x </a:t>
            </a:r>
            <a:r>
              <a:rPr lang="ru-RU" sz="2000" dirty="0"/>
              <a:t>2200 л.с.</a:t>
            </a:r>
            <a:endParaRPr lang="ru-RU" sz="2400" dirty="0"/>
          </a:p>
        </p:txBody>
      </p:sp>
      <p:pic>
        <p:nvPicPr>
          <p:cNvPr id="142338" name="Picture 2" descr="Картинки по запросу ми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56384" cy="2592288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Отто</a:t>
            </a:r>
            <a:r>
              <a:rPr lang="ru-RU" dirty="0"/>
              <a:t> </a:t>
            </a:r>
            <a:r>
              <a:rPr lang="ru-RU" dirty="0" err="1"/>
              <a:t>Лилиенталь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092881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На рубеже XIX-XX веков самым известным создателем планёров был </a:t>
            </a:r>
            <a:r>
              <a:rPr lang="ru-RU" dirty="0" err="1">
                <a:solidFill>
                  <a:schemeClr val="tx2"/>
                </a:solidFill>
              </a:rPr>
              <a:t>Отто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Лилиенталь</a:t>
            </a:r>
            <a:r>
              <a:rPr lang="ru-RU" dirty="0">
                <a:solidFill>
                  <a:schemeClr val="tx2"/>
                </a:solidFill>
              </a:rPr>
              <a:t>. Изготовив и испытав множество моделей, он создал удачную конструкцию балансирного планёра с хорошими лётными характеристиками.</a:t>
            </a:r>
          </a:p>
        </p:txBody>
      </p:sp>
      <p:pic>
        <p:nvPicPr>
          <p:cNvPr id="26626" name="Picture 2" descr="Картинки по запросу планер от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285" y="4005064"/>
            <a:ext cx="4567430" cy="2663205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60071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spc="100" dirty="0">
                <a:solidFill>
                  <a:srgbClr val="FF0000"/>
                </a:solidFill>
              </a:rPr>
              <a:t>4</a:t>
            </a:r>
            <a:r>
              <a:rPr lang="ru-RU" sz="2800" b="1" spc="100" dirty="0">
                <a:solidFill>
                  <a:srgbClr val="FF0000"/>
                </a:solidFill>
              </a:rPr>
              <a:t> поколение: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Появились в середине 1970-х годов. В них широко применяются композиционные материалы, улучшены электрические установки, что позволяет им работать в сложных погодных условиях и ночью.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spc="100" dirty="0"/>
              <a:t>Примеры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tx2"/>
                </a:solidFill>
              </a:rPr>
              <a:t>Ка-50; </a:t>
            </a:r>
            <a:r>
              <a:rPr lang="en-US" sz="2400" dirty="0">
                <a:solidFill>
                  <a:schemeClr val="tx2"/>
                </a:solidFill>
              </a:rPr>
              <a:t>AH-64 Apache</a:t>
            </a:r>
            <a:endParaRPr lang="ru-RU" sz="23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509120"/>
            <a:ext cx="46085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ru-RU" sz="2400" b="1" dirty="0"/>
              <a:t>Ка-50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взлетная масса 	.	.	.	.	10800 кг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скорость 	.	.	.	.	.	.	.	.	310 км/ч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 дальность полета 	.	.	1160 км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высота полета	.	.	.	.	6100 м</a:t>
            </a:r>
          </a:p>
          <a:p>
            <a:pPr defTabSz="180000"/>
            <a:r>
              <a:rPr lang="ru-RU" sz="2000" dirty="0"/>
              <a:t>Мощность	.	.	.	.	.	.	.	.	.	.	</a:t>
            </a:r>
            <a:r>
              <a:rPr lang="en-US" sz="2000" dirty="0"/>
              <a:t>2 x </a:t>
            </a:r>
            <a:r>
              <a:rPr lang="ru-RU" sz="2000" dirty="0"/>
              <a:t>2400 л.с.</a:t>
            </a:r>
            <a:endParaRPr lang="ru-RU" sz="2400" dirty="0"/>
          </a:p>
        </p:txBody>
      </p:sp>
      <p:pic>
        <p:nvPicPr>
          <p:cNvPr id="143362" name="Picture 2" descr="Картинки по запросу ка 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501" y="4365104"/>
            <a:ext cx="3832955" cy="223954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60071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spc="100" dirty="0">
                <a:solidFill>
                  <a:srgbClr val="FF0000"/>
                </a:solidFill>
              </a:rPr>
              <a:t>5 поколение: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Появилось в начале 1990-х. Они полностью компьютеризированы, управляются с использованием многофункциональных индикаторов и цифровой системы управления полетом.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spc="100" dirty="0"/>
              <a:t>Примеры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tx2"/>
                </a:solidFill>
              </a:rPr>
              <a:t>Ка-52; Ми-28Н; </a:t>
            </a:r>
            <a:r>
              <a:rPr lang="en-US" sz="2400" dirty="0">
                <a:solidFill>
                  <a:schemeClr val="tx2"/>
                </a:solidFill>
              </a:rPr>
              <a:t>AH-64D Apache Longbow</a:t>
            </a:r>
            <a:endParaRPr lang="ru-RU" sz="23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509120"/>
            <a:ext cx="46085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ru-RU" sz="2400" b="1" dirty="0"/>
              <a:t>Ми-28Н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взлетная масса 	.	.	.	.	12100 кг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скорость 	.	.	.	.	.	.	.	.	300 км/ч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 дальность полета 	.	.	1087 км</a:t>
            </a:r>
          </a:p>
          <a:p>
            <a:pPr defTabSz="180000"/>
            <a:r>
              <a:rPr lang="en-US" sz="2000" dirty="0"/>
              <a:t>Max </a:t>
            </a:r>
            <a:r>
              <a:rPr lang="ru-RU" sz="2000" dirty="0"/>
              <a:t>высота полета	.	.	.	.	5600 м</a:t>
            </a:r>
          </a:p>
          <a:p>
            <a:pPr defTabSz="180000"/>
            <a:r>
              <a:rPr lang="ru-RU" sz="2000" dirty="0"/>
              <a:t>Мощность	.	.	.	.	.	.	.	.	.	.	</a:t>
            </a:r>
            <a:r>
              <a:rPr lang="en-US" sz="2000" dirty="0"/>
              <a:t>2 x </a:t>
            </a:r>
            <a:r>
              <a:rPr lang="ru-RU" sz="2000" dirty="0"/>
              <a:t>2200 л.с.</a:t>
            </a:r>
            <a:endParaRPr lang="ru-RU" sz="2400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528392" cy="22639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Поколения вертолетов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269304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spc="100" dirty="0">
                <a:solidFill>
                  <a:srgbClr val="FF0000"/>
                </a:solidFill>
              </a:rPr>
              <a:t>6 поколение: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Разрабатываются в настоящее время.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>Требования к ним: применение </a:t>
            </a:r>
            <a:r>
              <a:rPr lang="ru-RU" sz="2000" dirty="0" err="1"/>
              <a:t>стелс-технологий</a:t>
            </a:r>
            <a:r>
              <a:rPr lang="ru-RU" sz="2000" dirty="0"/>
              <a:t>, высокая скорость (до 500 км/ч), большая дальность полета (до 1500 км), компьютерная система управления вооружением, широкое использование композиционных материалов.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spc="100" dirty="0"/>
              <a:t>Примеры</a:t>
            </a:r>
            <a:r>
              <a:rPr lang="ru-RU" sz="2200" dirty="0"/>
              <a:t>: </a:t>
            </a:r>
            <a:r>
              <a:rPr lang="en-US" sz="2200" dirty="0">
                <a:solidFill>
                  <a:schemeClr val="tx2"/>
                </a:solidFill>
              </a:rPr>
              <a:t>RAH-66 Comanche</a:t>
            </a:r>
            <a:r>
              <a:rPr lang="ru-RU" sz="2200" dirty="0">
                <a:solidFill>
                  <a:schemeClr val="tx2"/>
                </a:solidFill>
              </a:rPr>
              <a:t>, </a:t>
            </a:r>
            <a:r>
              <a:rPr lang="en-US" sz="2200" dirty="0">
                <a:solidFill>
                  <a:schemeClr val="tx2"/>
                </a:solidFill>
              </a:rPr>
              <a:t>S-97 Raider</a:t>
            </a:r>
            <a:r>
              <a:rPr lang="ru-RU" sz="2200" dirty="0">
                <a:solidFill>
                  <a:schemeClr val="tx2"/>
                </a:solidFill>
              </a:rPr>
              <a:t>, Ми-28НМ, Ка-92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40996"/>
            <a:ext cx="2376264" cy="1652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636293" cy="11919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140082"/>
            <a:ext cx="2664296" cy="1582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350" y="5589241"/>
            <a:ext cx="2845098" cy="126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ЛА будущего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Картинки по запросу джетп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669" y="1619672"/>
            <a:ext cx="4077436" cy="5045124"/>
          </a:xfrm>
          <a:prstGeom prst="roundRect">
            <a:avLst/>
          </a:prstGeom>
          <a:noFill/>
          <a:effectLst>
            <a:softEdge rad="31750"/>
          </a:effec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Джетпак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619672"/>
            <a:ext cx="45824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В 2011 г. летающий рюкзак </a:t>
            </a:r>
            <a:r>
              <a:rPr lang="ru-RU" sz="2000" dirty="0" err="1">
                <a:solidFill>
                  <a:schemeClr val="tx2"/>
                </a:solidFill>
              </a:rPr>
              <a:t>Jetpack</a:t>
            </a:r>
            <a:r>
              <a:rPr lang="ru-RU" sz="2000" dirty="0">
                <a:solidFill>
                  <a:schemeClr val="tx2"/>
                </a:solidFill>
              </a:rPr>
              <a:t> испытали в Новой Зеландии, закрепив аппарат на манекене. </a:t>
            </a:r>
            <a:r>
              <a:rPr lang="ru-RU" sz="2000" dirty="0" err="1">
                <a:solidFill>
                  <a:schemeClr val="tx2"/>
                </a:solidFill>
              </a:rPr>
              <a:t>Jetpack</a:t>
            </a:r>
            <a:r>
              <a:rPr lang="ru-RU" sz="2000" dirty="0">
                <a:solidFill>
                  <a:schemeClr val="tx2"/>
                </a:solidFill>
              </a:rPr>
              <a:t> поднялся на 1,5 км в воздух. После кратковременного полета летающий ранец медленно приземлился на парашюте.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Топлива в баке хватает на 30 мин. полета, при этом скорость до 153 км/ч.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Обладателю реактивного рюкзака не требуется лицензия пилота, достаточно пройти 40-минутный обучающий курс.</a:t>
            </a:r>
            <a:endParaRPr lang="ru-RU" sz="20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Ховербайк</a:t>
            </a:r>
          </a:p>
        </p:txBody>
      </p:sp>
      <p:pic>
        <p:nvPicPr>
          <p:cNvPr id="65538" name="Picture 2" descr="Картинки по запросу летательный аппарат будуще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645" y="1618551"/>
            <a:ext cx="5133355" cy="3178601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199" y="1618551"/>
            <a:ext cx="3538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В 2012 летающий мотоцикл «Ховербайк» компании </a:t>
            </a:r>
            <a:r>
              <a:rPr lang="ru-RU" sz="2000" dirty="0" err="1">
                <a:solidFill>
                  <a:schemeClr val="tx2"/>
                </a:solidFill>
              </a:rPr>
              <a:t>Aerofex</a:t>
            </a:r>
            <a:r>
              <a:rPr lang="ru-RU" sz="2000" dirty="0">
                <a:solidFill>
                  <a:schemeClr val="tx2"/>
                </a:solidFill>
              </a:rPr>
              <a:t> из Калифорнии прошел первые испытание. Вместо колес – несущие винты, а управление осуществляется посредством двух планок на уровне колен.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8" y="4797152"/>
            <a:ext cx="8579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Ховербайк способен поднимается на высоту 4,5 м, </a:t>
            </a:r>
            <a:r>
              <a:rPr lang="ru-RU" sz="2000" dirty="0" err="1">
                <a:solidFill>
                  <a:schemeClr val="tx2"/>
                </a:solidFill>
              </a:rPr>
              <a:t>скоростьдо</a:t>
            </a:r>
            <a:r>
              <a:rPr lang="ru-RU" sz="2000" dirty="0">
                <a:solidFill>
                  <a:schemeClr val="tx2"/>
                </a:solidFill>
              </a:rPr>
              <a:t> 50 км/ч. Он оснащен бортовым компьютером, который отслеживает углы наклона, поворота и крена, контролируя траекторию движения и устойчивость </a:t>
            </a:r>
            <a:r>
              <a:rPr lang="ru-RU" sz="2000" dirty="0" err="1">
                <a:solidFill>
                  <a:schemeClr val="tx2"/>
                </a:solidFill>
              </a:rPr>
              <a:t>ховербайка</a:t>
            </a:r>
            <a:r>
              <a:rPr lang="ru-RU" sz="2000" dirty="0">
                <a:solidFill>
                  <a:schemeClr val="tx2"/>
                </a:solidFill>
              </a:rPr>
              <a:t>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0559041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ив росс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619671"/>
            <a:ext cx="5132158" cy="3395777"/>
          </a:xfrm>
          <a:prstGeom prst="roundRect">
            <a:avLst/>
          </a:prstGeom>
          <a:noFill/>
          <a:effectLst>
            <a:softEdge rad="31750"/>
          </a:effec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Ранец-крыло Ива Росси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619672"/>
            <a:ext cx="3682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Ив Росси — швейцарский лётчик и изобретатель.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В летательном аппарате Ива Росси крыло жёстко закреплено на спине, и пилот управляет полётом, лишь двигая руками, ногами и головой. При этом манёвренность достаточна для выполнения фигур пилотажа 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8" y="5229200"/>
            <a:ext cx="8507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Вес ранца модели 2012 г., полностью заправленного горючим (30 л керосина) 55 кг, размах крыла 2 м.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Максимальная скорость 300 км/ч, продолжительность полёта с полной заправкой  10 минут.</a:t>
            </a:r>
          </a:p>
        </p:txBody>
      </p:sp>
    </p:spTree>
    <p:extLst>
      <p:ext uri="{BB962C8B-B14F-4D97-AF65-F5344CB8AC3E}">
        <p14:creationId xmlns:p14="http://schemas.microsoft.com/office/powerpoint/2010/main" val="10559041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Марсианский вертолет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+mj-lt"/>
              </a:rPr>
              <a:t>Inge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nuity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619672"/>
            <a:ext cx="461885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chemeClr val="tx2"/>
                </a:solidFill>
              </a:rPr>
              <a:t>Беспилотный вертолёт, совершивший 19 апреля 2021 г полёт на Марсе. На Земле ни один вертолет не поднимался выше 12 км. А на Марсе </a:t>
            </a:r>
            <a:r>
              <a:rPr lang="ru-RU" sz="2000" dirty="0" err="1">
                <a:solidFill>
                  <a:schemeClr val="tx2"/>
                </a:solidFill>
              </a:rPr>
              <a:t>Ingenuity</a:t>
            </a:r>
            <a:r>
              <a:rPr lang="ru-RU" sz="2000" dirty="0">
                <a:solidFill>
                  <a:schemeClr val="tx2"/>
                </a:solidFill>
              </a:rPr>
              <a:t> приходится испытывать нагрузку, будто он летает на высоте 30 км. Если на Земле кубометр воздуха весит 1,205 кг, то на Марсе его вес не превышает 15-18 г. Гравитация на Марсе составляет 38% от земной. Чтобы взлететь на Марсе, вертолету нужно очень быстро вращать лопастями до 2300-2900 об/мин. Для сравнения - земные вертолеты совершают 130-300 об/мин.</a:t>
            </a:r>
          </a:p>
        </p:txBody>
      </p:sp>
      <p:pic>
        <p:nvPicPr>
          <p:cNvPr id="7" name="Рисунок 6" descr="Изображение выглядит как небо, воздушное судно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250EFB9F-A147-48D8-B8BE-F8AE19A4D4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989" y="1844824"/>
            <a:ext cx="387826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87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</a:pPr>
            <a:r>
              <a:rPr lang="ru-RU" sz="4800" dirty="0">
                <a:solidFill>
                  <a:srgbClr val="FFC0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планёры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/>
              <a:t>Способны пролететь 60 км по прямой с высоты 1 км в спокойном воздухе. Опытные планеристы, используя восходящие потоки — </a:t>
            </a:r>
            <a:r>
              <a:rPr lang="ru-RU" dirty="0" err="1"/>
              <a:t>термики</a:t>
            </a:r>
            <a:r>
              <a:rPr lang="ru-RU" dirty="0"/>
              <a:t>, способны преодолевать сотни километров.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7650" name="Picture 2" descr="Картинки по запросу план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717032"/>
            <a:ext cx="6000750" cy="302433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Воздухоплавание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Первый полёт человека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Был совершён в Париже в 1783 г. Жан-Франсуа </a:t>
            </a:r>
            <a:r>
              <a:rPr lang="ru-RU" dirty="0" err="1">
                <a:solidFill>
                  <a:schemeClr val="tx2"/>
                </a:solidFill>
              </a:rPr>
              <a:t>Пилатр</a:t>
            </a:r>
            <a:r>
              <a:rPr lang="ru-RU" dirty="0">
                <a:solidFill>
                  <a:schemeClr val="tx2"/>
                </a:solidFill>
              </a:rPr>
              <a:t> де </a:t>
            </a:r>
            <a:r>
              <a:rPr lang="ru-RU" dirty="0" err="1">
                <a:solidFill>
                  <a:schemeClr val="tx2"/>
                </a:solidFill>
              </a:rPr>
              <a:t>Розье</a:t>
            </a:r>
            <a:r>
              <a:rPr lang="ru-RU" dirty="0">
                <a:solidFill>
                  <a:schemeClr val="tx2"/>
                </a:solidFill>
              </a:rPr>
              <a:t> и маркиз де </a:t>
            </a:r>
            <a:r>
              <a:rPr lang="ru-RU" dirty="0" err="1">
                <a:solidFill>
                  <a:schemeClr val="tx2"/>
                </a:solidFill>
              </a:rPr>
              <a:t>Арландес</a:t>
            </a:r>
            <a:r>
              <a:rPr lang="ru-RU" dirty="0">
                <a:solidFill>
                  <a:schemeClr val="tx2"/>
                </a:solidFill>
              </a:rPr>
              <a:t> пролетели 8 км на воздушном шаре разработки братьев Монгольфье, наполненном горячим воздухом. </a:t>
            </a:r>
          </a:p>
        </p:txBody>
      </p:sp>
      <p:pic>
        <p:nvPicPr>
          <p:cNvPr id="28674" name="Picture 2" descr="https://upload.wikimedia.org/wikipedia/commons/0/03/Montgolfiere_17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620" y="3664867"/>
            <a:ext cx="4316760" cy="3193133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Военное применение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Воздушные шары, заполненные горячим воздухом, применялись в значительных масштабах в ряде войн; наибольшую известность получило их применение во время Гражданской войны в США.</a:t>
            </a:r>
          </a:p>
        </p:txBody>
      </p:sp>
      <p:pic>
        <p:nvPicPr>
          <p:cNvPr id="22530" name="Picture 2" descr="Картинки по запросу воздушные шары гражданская война сш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193" y="3861048"/>
            <a:ext cx="4395614" cy="2927926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Дирижабли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Работа над созданием управляемого воздушного шара (дирижабля) продолжалась в течение 1800-х годов. Француз Анри </a:t>
            </a:r>
            <a:r>
              <a:rPr lang="ru-RU" dirty="0" err="1">
                <a:solidFill>
                  <a:schemeClr val="tx2"/>
                </a:solidFill>
              </a:rPr>
              <a:t>Жиффар</a:t>
            </a:r>
            <a:r>
              <a:rPr lang="ru-RU" dirty="0">
                <a:solidFill>
                  <a:schemeClr val="tx2"/>
                </a:solidFill>
              </a:rPr>
              <a:t> построил в 1852 г. первый дирижабль с паровым двигателем и пролетел 24 км.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3717032"/>
            <a:ext cx="4104456" cy="30624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Дирижабли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0928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 1884 г. был осуществлён первый полностью управляемый полёт на французском военном дирижабле с электрическим двигателем мощностью 8,5 л. с. Длина дирижабля составила 52 м, объём 1 900 м³, за 23 минуты было покрыто расстояние в 8 км.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352" y="3950874"/>
            <a:ext cx="4169296" cy="28625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9277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Существуют гибридные дирижабли, которые используют аэродинамическую подъёмную силу при подъёме и затем находятся в воздухе за счёт наполненной гелием оболочки.</a:t>
            </a:r>
          </a:p>
        </p:txBody>
      </p:sp>
      <p:pic>
        <p:nvPicPr>
          <p:cNvPr id="34818" name="Picture 2" descr="Картинки по запросу дирижабль airlan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418" y="3784130"/>
            <a:ext cx="4605164" cy="295723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Эра «пионеров» 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1900-1914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ВВС</a:t>
            </a:r>
            <a:r>
              <a:rPr lang="ru-RU" sz="2800" dirty="0"/>
              <a:t> – военно-воздушные силы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ВКС </a:t>
            </a:r>
            <a:r>
              <a:rPr lang="ru-RU" sz="2800" dirty="0"/>
              <a:t>– воздушно-космические силы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КБ</a:t>
            </a:r>
            <a:r>
              <a:rPr lang="ru-RU" sz="2800" dirty="0"/>
              <a:t> – конструкторское бюро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ЛА</a:t>
            </a:r>
            <a:r>
              <a:rPr lang="ru-RU" sz="2800" dirty="0"/>
              <a:t> – летательный аппарат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ЛТХ</a:t>
            </a:r>
            <a:r>
              <a:rPr lang="ru-RU" sz="2800" dirty="0"/>
              <a:t> – летно-технические характеристики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НИИ</a:t>
            </a:r>
            <a:r>
              <a:rPr lang="ru-RU" sz="2800" dirty="0"/>
              <a:t> – научно-исследовательский институт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ОКБ</a:t>
            </a:r>
            <a:r>
              <a:rPr lang="ru-RU" sz="2800" dirty="0"/>
              <a:t> – опытно-конструкторское бюро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ТВД</a:t>
            </a:r>
            <a:r>
              <a:rPr lang="ru-RU" sz="2800" dirty="0"/>
              <a:t> – турбовинтовой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ТРД</a:t>
            </a:r>
            <a:r>
              <a:rPr lang="ru-RU" sz="2800" dirty="0"/>
              <a:t> – турбореактивный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ЭДСУ</a:t>
            </a:r>
            <a:r>
              <a:rPr lang="ru-RU" sz="2800" dirty="0"/>
              <a:t> – </a:t>
            </a:r>
            <a:r>
              <a:rPr lang="ru-RU" sz="2800" dirty="0" err="1"/>
              <a:t>электродистанционная</a:t>
            </a:r>
            <a:r>
              <a:rPr lang="ru-RU" sz="2800" dirty="0"/>
              <a:t> система управления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Братья Райт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24676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Американцы </a:t>
            </a:r>
            <a:r>
              <a:rPr lang="ru-RU" sz="2000" dirty="0" err="1">
                <a:solidFill>
                  <a:schemeClr val="tx2"/>
                </a:solidFill>
              </a:rPr>
              <a:t>Орвилл</a:t>
            </a:r>
            <a:r>
              <a:rPr lang="ru-RU" sz="2000" dirty="0">
                <a:solidFill>
                  <a:schemeClr val="tx2"/>
                </a:solidFill>
              </a:rPr>
              <a:t> и </a:t>
            </a:r>
            <a:r>
              <a:rPr lang="ru-RU" sz="2000" dirty="0" err="1">
                <a:solidFill>
                  <a:schemeClr val="tx2"/>
                </a:solidFill>
              </a:rPr>
              <a:t>Уилбур</a:t>
            </a:r>
            <a:r>
              <a:rPr lang="ru-RU" sz="2000" dirty="0">
                <a:solidFill>
                  <a:schemeClr val="tx2"/>
                </a:solidFill>
              </a:rPr>
              <a:t> Райт построили и испытали ряд планёров с 1900 по 1902 год до того, как построить ЛА с двигателем. Планёры летали, однако не так успешно, как ожидалось. Тогда они построили аэродинамическую трубу и создали устройства для измерения подъёмной силы. Они учли свои ошибки и в 1902 г. построили планёр, который был сделан намного лучше предыдущих моделей.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262" y="4149080"/>
            <a:ext cx="3870527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221088"/>
            <a:ext cx="4906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Создав строгую систему проектирования, испытаний в аэродинамической трубе и лётных испытаний, Райт не только построили первый самолёт, но также внесли вклад в современный подход к авиастроению.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самолет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01566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17 декабря 1903 г. </a:t>
            </a:r>
            <a:r>
              <a:rPr lang="ru-RU" sz="2000" dirty="0" err="1">
                <a:solidFill>
                  <a:schemeClr val="tx2"/>
                </a:solidFill>
              </a:rPr>
              <a:t>Орвилл</a:t>
            </a:r>
            <a:r>
              <a:rPr lang="ru-RU" sz="2000" dirty="0">
                <a:solidFill>
                  <a:schemeClr val="tx2"/>
                </a:solidFill>
              </a:rPr>
              <a:t> Райт совершил первый полёт на самолете «</a:t>
            </a:r>
            <a:r>
              <a:rPr lang="ru-RU" sz="2000" dirty="0" err="1">
                <a:solidFill>
                  <a:schemeClr val="tx2"/>
                </a:solidFill>
              </a:rPr>
              <a:t>Флайер</a:t>
            </a:r>
            <a:r>
              <a:rPr lang="ru-RU" sz="2000" dirty="0">
                <a:solidFill>
                  <a:schemeClr val="tx2"/>
                </a:solidFill>
              </a:rPr>
              <a:t>-</a:t>
            </a:r>
            <a:r>
              <a:rPr lang="en-US" sz="2000" dirty="0">
                <a:solidFill>
                  <a:schemeClr val="tx2"/>
                </a:solidFill>
              </a:rPr>
              <a:t>I</a:t>
            </a:r>
            <a:r>
              <a:rPr lang="ru-RU" sz="2000" dirty="0">
                <a:solidFill>
                  <a:schemeClr val="tx2"/>
                </a:solidFill>
              </a:rPr>
              <a:t>», преодолев 37 м за 12 секунд. В четвёртом полёте в тот же день </a:t>
            </a:r>
            <a:r>
              <a:rPr lang="ru-RU" sz="2000" dirty="0" err="1">
                <a:solidFill>
                  <a:schemeClr val="tx2"/>
                </a:solidFill>
              </a:rPr>
              <a:t>Уилбер</a:t>
            </a:r>
            <a:r>
              <a:rPr lang="ru-RU" sz="2000" dirty="0">
                <a:solidFill>
                  <a:schemeClr val="tx2"/>
                </a:solidFill>
              </a:rPr>
              <a:t> Райт пролетел 260 м за 59 секунд.</a:t>
            </a:r>
          </a:p>
        </p:txBody>
      </p:sp>
      <p:pic>
        <p:nvPicPr>
          <p:cNvPr id="2050" name="Picture 2" descr="https://upload.wikimedia.org/wikipedia/commons/thumb/9/95/Wrightflyer.jpg/1920px-Wrightfly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874" y="3068960"/>
            <a:ext cx="6062253" cy="362151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Флайер</a:t>
            </a:r>
            <a:r>
              <a:rPr lang="ru-RU" dirty="0"/>
              <a:t>-</a:t>
            </a:r>
            <a:r>
              <a:rPr lang="en-US" dirty="0"/>
              <a:t>III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384995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Созданный братьями впоследствии самолет «</a:t>
            </a:r>
            <a:r>
              <a:rPr lang="ru-RU" sz="2000" dirty="0" err="1">
                <a:solidFill>
                  <a:schemeClr val="tx2"/>
                </a:solidFill>
              </a:rPr>
              <a:t>Флайер-III</a:t>
            </a:r>
            <a:r>
              <a:rPr lang="ru-RU" sz="2000" dirty="0">
                <a:solidFill>
                  <a:schemeClr val="tx2"/>
                </a:solidFill>
              </a:rPr>
              <a:t>» был гораздо совершенней, он мог лететь продолжительное время и благополучно вернуть пилота к отправной точке.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5 октября 1905 г. </a:t>
            </a:r>
            <a:r>
              <a:rPr lang="ru-RU" sz="2000" dirty="0" err="1">
                <a:solidFill>
                  <a:schemeClr val="tx2"/>
                </a:solidFill>
              </a:rPr>
              <a:t>Уилбер</a:t>
            </a:r>
            <a:r>
              <a:rPr lang="ru-RU" sz="2000" dirty="0">
                <a:solidFill>
                  <a:schemeClr val="tx2"/>
                </a:solidFill>
              </a:rPr>
              <a:t> пролетел на нем 38,9 км за 39 минут.</a:t>
            </a:r>
          </a:p>
        </p:txBody>
      </p:sp>
      <p:pic>
        <p:nvPicPr>
          <p:cNvPr id="38914" name="Picture 2" descr="Картинки по запросу братья райт самолет флайер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5184576" cy="331813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Первые самолеты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На Русско-Балтийском вагоностроительном заводе под руководством Сикорского И.И., начиная с 1913 г., выпускался серийно и участвовал в боевых операциях четырехмоторный тяжелый самолет «Илья Муромец». На то время это был самый большой самолет в мире.</a:t>
            </a:r>
          </a:p>
        </p:txBody>
      </p:sp>
      <p:pic>
        <p:nvPicPr>
          <p:cNvPr id="2050" name="Picture 2" descr="Картинки по запросу самолет илья муроме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37" y="3888432"/>
            <a:ext cx="8113926" cy="285293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Прототип вертолета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830997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В 1754 г. Ломоносов М.В. создал ЛА вертикального взлёта, который должны были обеспечивать спаренные винты.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3051802" cy="4000872"/>
          </a:xfrm>
          <a:prstGeom prst="roundRect">
            <a:avLst>
              <a:gd name="adj" fmla="val 6386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717032"/>
            <a:ext cx="5266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устройство не подразумевало пилотируемых полётов — основным назначением его были метеорологические исследования (измерение температуры, давления атмосферы).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Первый беспилотный вертолет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569660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В 1877 г. </a:t>
            </a:r>
            <a:r>
              <a:rPr lang="ru-RU" sz="2400" dirty="0" err="1">
                <a:solidFill>
                  <a:schemeClr val="tx2"/>
                </a:solidFill>
              </a:rPr>
              <a:t>Энрико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Форланини</a:t>
            </a:r>
            <a:r>
              <a:rPr lang="ru-RU" sz="2400" dirty="0">
                <a:solidFill>
                  <a:schemeClr val="tx2"/>
                </a:solidFill>
              </a:rPr>
              <a:t> создал беспилотный вертолёт, оснащённый паровым двигателем. Он поднялся на высоту 13 метров, где оставался в течение около 20 секунд, вертикально взлетев в парке в Милане.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5300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Аппарат имел два </a:t>
            </a:r>
            <a:r>
              <a:rPr lang="ru-RU" dirty="0" err="1"/>
              <a:t>соосных</a:t>
            </a:r>
            <a:r>
              <a:rPr lang="ru-RU" dirty="0"/>
              <a:t> несущих винта. Нижний был неподвижно закреплён на корпусе, верхний — на валу двигателя. Во время полёта весь аппарат вращался в сторону, противоположную направлению вращения верхнего винта, однако с меньшей, чем у последнего, угловой скоростью. </a:t>
            </a:r>
            <a:r>
              <a:rPr lang="ru-RU" dirty="0" err="1"/>
              <a:t>Форланини</a:t>
            </a:r>
            <a:r>
              <a:rPr lang="ru-RU" dirty="0"/>
              <a:t> надеялся, что нижний винт полностью затормозит вращение геликоптера, и счёл его вращение недостатком.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33055"/>
            <a:ext cx="4093844" cy="20523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Первые пилотируемые 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631216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Первый пилотируемый вертолёт, который поднялся над землёй, был сконструирован Полем Корню. Этот полёт состоялся в 1907 г. Поль сумел подняться в воздух на высоту 50 см и провисеть в воздухе 20 секунд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65" y="3573016"/>
            <a:ext cx="8679071" cy="28715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Первые пилотируемые 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20032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Однако первым вертолётом который обладал достаточной устойчивостью на всех режимах полёта и хорошей управляемостью был </a:t>
            </a:r>
            <a:r>
              <a:rPr lang="ru-RU" sz="2400" dirty="0" err="1">
                <a:solidFill>
                  <a:schemeClr val="tx2"/>
                </a:solidFill>
              </a:rPr>
              <a:t>Focke</a:t>
            </a:r>
            <a:r>
              <a:rPr lang="ru-RU" sz="2400" dirty="0">
                <a:solidFill>
                  <a:schemeClr val="tx2"/>
                </a:solidFill>
              </a:rPr>
              <a:t> FA-61 (Германия, 1936).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289" y="3133783"/>
            <a:ext cx="6677422" cy="36392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Первые вертолеты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20032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14 августа 1932 г. Черёмухин А.М. установил на первом советском вертолёте ЦАГИ 1-ЭА мировой рекорд высоты полёта 605 м.</a:t>
            </a:r>
          </a:p>
        </p:txBody>
      </p:sp>
      <p:pic>
        <p:nvPicPr>
          <p:cNvPr id="46082" name="Picture 2" descr="Картинки по запросу 1-Э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663" y="3078238"/>
            <a:ext cx="5216674" cy="3587377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Первая мировая война 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1914-1918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От мечты к первым полетам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Планёры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Воздухоплавание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Эра «пионеров» 1900-1914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Первая мировая война 1914-1918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«Золотой век» 1919-1938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Авиация к 1914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20032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К началу Первой мировой войны в России в строю было 244 военных самолета, в Германии - 232, во Франции - 156, в Англии и США - по 30.</a:t>
            </a:r>
          </a:p>
        </p:txBody>
      </p:sp>
      <p:pic>
        <p:nvPicPr>
          <p:cNvPr id="1026" name="Picture 2" descr="http://oat.mai.ru/gal_la_1/la19_02/Pic_19_02/19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5715000" cy="199072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://oat.mai.ru/gal_la_1/la19_01/Pic_19_01/19_01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278946" cy="212585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Авиация к 1914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640723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2"/>
                </a:solidFill>
              </a:rPr>
              <a:t>В начале войны самолеты использовалась только для разведки и корректировки артиллерийского огня.</a:t>
            </a:r>
          </a:p>
          <a:p>
            <a:pPr marL="0" indent="0" algn="just">
              <a:buNone/>
            </a:pPr>
            <a:r>
              <a:rPr lang="ru-RU" sz="2300" dirty="0"/>
              <a:t>Но к концу войны появились </a:t>
            </a:r>
            <a:r>
              <a:rPr lang="ru-RU" sz="2300" b="1" i="1" dirty="0"/>
              <a:t>бомбардировщики</a:t>
            </a:r>
            <a:r>
              <a:rPr lang="ru-RU" sz="2300" dirty="0"/>
              <a:t> для нанесения бомбовых ударов по наземным и надводным целям, </a:t>
            </a:r>
            <a:r>
              <a:rPr lang="ru-RU" sz="2300" b="1" i="1" dirty="0"/>
              <a:t>истребители</a:t>
            </a:r>
            <a:r>
              <a:rPr lang="ru-RU" sz="2300" dirty="0"/>
              <a:t> для уничтожения самолетов противника в воздухе, </a:t>
            </a:r>
            <a:r>
              <a:rPr lang="ru-RU" sz="2300" b="1" i="1" dirty="0"/>
              <a:t>штурмовики</a:t>
            </a:r>
            <a:r>
              <a:rPr lang="ru-RU" sz="2300" dirty="0"/>
              <a:t> для проведения ударов против наземных войск и морского флота</a:t>
            </a:r>
            <a:r>
              <a:rPr lang="ru-RU" sz="2300" dirty="0">
                <a:solidFill>
                  <a:schemeClr val="tx2"/>
                </a:solidFill>
              </a:rPr>
              <a:t>.</a:t>
            </a:r>
            <a:endParaRPr lang="ru-RU" sz="23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53137"/>
            <a:ext cx="3168352" cy="19505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910" y="4653136"/>
            <a:ext cx="3641429" cy="19350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2285" y="6488668"/>
            <a:ext cx="2720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Немецкий моноплан </a:t>
            </a:r>
            <a:r>
              <a:rPr lang="ru-RU" sz="1600" dirty="0" err="1"/>
              <a:t>Taube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812" y="6488668"/>
            <a:ext cx="3546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Немецкий истребитель </a:t>
            </a:r>
            <a:r>
              <a:rPr lang="ru-RU" sz="1600" dirty="0" err="1"/>
              <a:t>Fokker</a:t>
            </a:r>
            <a:r>
              <a:rPr lang="ru-RU" sz="1600" dirty="0"/>
              <a:t> </a:t>
            </a:r>
            <a:r>
              <a:rPr lang="ru-RU" sz="1600" dirty="0" err="1"/>
              <a:t>Dr</a:t>
            </a:r>
            <a:r>
              <a:rPr lang="ru-RU" sz="1600" dirty="0"/>
              <a:t>. 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Первый в мире истребитель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20032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/>
              <a:t>Им стал британский </a:t>
            </a:r>
            <a:r>
              <a:rPr lang="ru-RU" sz="2400" dirty="0" err="1"/>
              <a:t>Vickers</a:t>
            </a:r>
            <a:r>
              <a:rPr lang="ru-RU" sz="2400" dirty="0"/>
              <a:t> F.B.5, специально построенный для воздушного боя с помощью закрепленного на турели пулемёта.</a:t>
            </a:r>
            <a:endParaRPr lang="ru-RU" sz="2300" dirty="0">
              <a:solidFill>
                <a:schemeClr val="tx2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35" y="3140968"/>
            <a:ext cx="7096731" cy="3591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Альбатрос D.III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569660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</a:rPr>
              <a:t>Немецкий истребитель-биплан Первой мировой войны, один из самых успешных истребителей войны. За счёт более прочного, легкого и обтекаемого фюзеляжа, самолет имел лучшие летные характеристики, чем у противников.</a:t>
            </a:r>
            <a:endParaRPr lang="ru-RU" sz="2300" dirty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385" y="3645024"/>
            <a:ext cx="6447230" cy="29787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Бомбардировщик </a:t>
            </a:r>
            <a:r>
              <a:rPr lang="en-US" sz="3600" b="1" dirty="0"/>
              <a:t>Zeppelin-</a:t>
            </a:r>
            <a:r>
              <a:rPr lang="en-US" sz="3600" b="1" dirty="0" err="1"/>
              <a:t>Staaken</a:t>
            </a:r>
            <a:r>
              <a:rPr lang="en-US" sz="3600" b="1" dirty="0"/>
              <a:t> R.IV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19136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2"/>
                </a:solidFill>
              </a:rPr>
              <a:t>Появившись в 1917 г., он стал самым крупным и тяжелым аэропланом Первой Мировой войны. В воздух его поднимали пять 260-сильных моторов, что позволяло нести фантастическую по тем временам боевую нагрузку - свыше 4 т. </a:t>
            </a:r>
          </a:p>
          <a:p>
            <a:pPr marL="0" indent="0" algn="just">
              <a:buNone/>
            </a:pPr>
            <a:r>
              <a:rPr lang="ru-RU" sz="2200" spc="200" dirty="0"/>
              <a:t>Для сравнения: </a:t>
            </a:r>
            <a:r>
              <a:rPr lang="ru-RU" sz="2200" dirty="0"/>
              <a:t>«Илья Муромец» поднимал до 500 кг бомб, а английские и французские бомбардировщики - чуть больше 1 т.</a:t>
            </a:r>
          </a:p>
        </p:txBody>
      </p:sp>
      <p:pic>
        <p:nvPicPr>
          <p:cNvPr id="51204" name="Picture 4" descr="Zeppelin-Staaken R.XIV (Zeppelin-Staake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739" y="4224181"/>
            <a:ext cx="4698522" cy="263381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«Золотой век» 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1919-1938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Между Первой и Второй </a:t>
            </a:r>
            <a:br>
              <a:rPr lang="ru-RU" sz="3600" b="1" dirty="0"/>
            </a:br>
            <a:r>
              <a:rPr lang="ru-RU" sz="3600" b="1" dirty="0"/>
              <a:t>мировыми войнами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1062"/>
            <a:ext cx="8435280" cy="377949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Произошел существенный прогресс в самолётостроении.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800" dirty="0"/>
              <a:t>От самолётов из древесины и ткани перешли к почти полностью алюминиевым ЛА. Двигатели также развивались – от бензиновых с водяным охлаждением до роторных с воздушным охлаждением, со значительным увеличением мощности.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Между Первой и Второй </a:t>
            </a:r>
            <a:br>
              <a:rPr lang="ru-RU" sz="3600" b="1" dirty="0"/>
            </a:br>
            <a:r>
              <a:rPr lang="ru-RU" sz="3600" b="1" dirty="0"/>
              <a:t>мировыми войнами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106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Различные </a:t>
            </a:r>
            <a:r>
              <a:rPr lang="ru-RU" sz="2400" dirty="0" err="1">
                <a:solidFill>
                  <a:schemeClr val="tx2"/>
                </a:solidFill>
              </a:rPr>
              <a:t>авиашоу</a:t>
            </a:r>
            <a:r>
              <a:rPr lang="ru-RU" sz="2400" dirty="0">
                <a:solidFill>
                  <a:schemeClr val="tx2"/>
                </a:solidFill>
              </a:rPr>
              <a:t> подстегивали развитие самолетов, например, Кубок Шнейдера в США привёл к созданию более быстрых и обтекаемых монопланов, наилучшим из которых стал </a:t>
            </a:r>
            <a:r>
              <a:rPr lang="ru-RU" sz="2400" dirty="0" err="1">
                <a:solidFill>
                  <a:schemeClr val="tx2"/>
                </a:solidFill>
              </a:rPr>
              <a:t>Supermarine</a:t>
            </a:r>
            <a:r>
              <a:rPr lang="ru-RU" sz="2400" dirty="0">
                <a:solidFill>
                  <a:schemeClr val="tx2"/>
                </a:solidFill>
              </a:rPr>
              <a:t> S.6B.</a:t>
            </a:r>
          </a:p>
        </p:txBody>
      </p:sp>
      <p:pic>
        <p:nvPicPr>
          <p:cNvPr id="52226" name="Picture 2" descr="Картинки по запросу Supermarine S.6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230" y="4077072"/>
            <a:ext cx="4525541" cy="274042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Разработка реактивного двигателя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1062"/>
            <a:ext cx="8435280" cy="954107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Началась в 1930-е гг. в Германии (</a:t>
            </a:r>
            <a:r>
              <a:rPr lang="ru-RU" sz="2800" dirty="0" err="1">
                <a:solidFill>
                  <a:schemeClr val="tx2"/>
                </a:solidFill>
              </a:rPr>
              <a:t>Ханс</a:t>
            </a:r>
            <a:r>
              <a:rPr lang="ru-RU" sz="2800" dirty="0">
                <a:solidFill>
                  <a:schemeClr val="tx2"/>
                </a:solidFill>
              </a:rPr>
              <a:t> фон </a:t>
            </a:r>
            <a:r>
              <a:rPr lang="ru-RU" sz="2800" dirty="0" err="1">
                <a:solidFill>
                  <a:schemeClr val="tx2"/>
                </a:solidFill>
              </a:rPr>
              <a:t>Охайн</a:t>
            </a:r>
            <a:r>
              <a:rPr lang="ru-RU" sz="2800" dirty="0">
                <a:solidFill>
                  <a:schemeClr val="tx2"/>
                </a:solidFill>
              </a:rPr>
              <a:t>) и в Англии (Фрэнк </a:t>
            </a:r>
            <a:r>
              <a:rPr lang="ru-RU" sz="2800" dirty="0" err="1">
                <a:solidFill>
                  <a:schemeClr val="tx2"/>
                </a:solidFill>
              </a:rPr>
              <a:t>Уитл</a:t>
            </a:r>
            <a:r>
              <a:rPr lang="ru-RU" sz="2800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56322" name="Picture 2" descr="Bundesarchiv Bild 141-2505, Strahlflugzeug Heinkel He 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31309" cy="216024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66002" y="5589240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Немецкий </a:t>
            </a:r>
            <a:r>
              <a:rPr lang="ru-RU" dirty="0" err="1"/>
              <a:t>Heinkel</a:t>
            </a:r>
            <a:r>
              <a:rPr lang="ru-RU" dirty="0"/>
              <a:t> </a:t>
            </a:r>
            <a:r>
              <a:rPr lang="ru-RU" dirty="0" err="1"/>
              <a:t>He</a:t>
            </a:r>
            <a:r>
              <a:rPr lang="ru-RU" dirty="0"/>
              <a:t> 178</a:t>
            </a:r>
          </a:p>
        </p:txBody>
      </p:sp>
      <p:pic>
        <p:nvPicPr>
          <p:cNvPr id="56324" name="Picture 4" descr="Картинки по запросу Gloster E.28/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9"/>
            <a:ext cx="4013492" cy="2154972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65856" y="5589240"/>
            <a:ext cx="314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Английский </a:t>
            </a:r>
            <a:r>
              <a:rPr lang="en-US" dirty="0" err="1"/>
              <a:t>Gloster</a:t>
            </a:r>
            <a:r>
              <a:rPr lang="en-US" dirty="0"/>
              <a:t> E.28/39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в Советской республике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172354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К 1918 г. в России оказалось всего около 300 исправных самолетов, в основном иностранных марок.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1918 г. национализированы авиационные заводы, создана государственная авиационная промышленность.</a:t>
            </a:r>
          </a:p>
        </p:txBody>
      </p:sp>
      <p:pic>
        <p:nvPicPr>
          <p:cNvPr id="55300" name="Picture 4" descr="http://oat.mai.ru/gal_la_1/la19_03/Pic_19_03/19_03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772" y="3981601"/>
            <a:ext cx="4104456" cy="2325859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87184" y="6381328"/>
            <a:ext cx="217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Самолет «КОМТА»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Вторая мировая война 1939-1945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Боевая авиация России 1946-н.в.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Гражданская авиация России 1946-н.в.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Вертолеты России 1946-н.в.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Поколения ЛА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3400" dirty="0"/>
              <a:t>ЛА будущего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в Советской республике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209288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20-х гг. были организованы конструкторские бюро по самолетостроению.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Самые первые советские самолеты - спортивный моноплан АНТ-1 конструкции Туполева А.Н. и пассажирский самолет АК-1 Александрова В.Л. и Калинина В.В.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8370" name="Picture 2" descr="Картинки по запросу АНТ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320480" cy="17306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2563" y="6093296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АНТ-1, 1923 г.</a:t>
            </a:r>
          </a:p>
        </p:txBody>
      </p:sp>
      <p:pic>
        <p:nvPicPr>
          <p:cNvPr id="58372" name="Picture 4" descr="Картинки по запросу АК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365105"/>
            <a:ext cx="3394348" cy="211807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84168" y="6453336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АК-1, 1923 г.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в Советской республике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326243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Основными материалами для самолетов того времени были сосна, авиационная фанера и полотно.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/>
              <a:t>В середине 20-х гг. началось производство металлических конструкций. Было налажено производство легкого металла - </a:t>
            </a:r>
            <a:r>
              <a:rPr lang="ru-RU" sz="2800" i="1" dirty="0"/>
              <a:t>кольчугалюминия </a:t>
            </a:r>
            <a:r>
              <a:rPr lang="ru-RU" sz="2800" dirty="0"/>
              <a:t>и разнообразного проката из него.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в Советской республике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209288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Первым советским цельнометаллическим самолетом был небольшой трехместный моноплан АНТ-2.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 1926 г. создан цельнометаллический двухместный разведчик-биплан АНТ-3 с отечественным двигателем М-5 мощностью 295 кВт.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9394" name="Picture 2" descr="http://oat.mai.ru/gal_la_1/la19_05/Pic_19_05/19_05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392488" cy="204250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05658" y="6381328"/>
            <a:ext cx="1632898" cy="408623"/>
          </a:xfrm>
          <a:prstGeom prst="round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dirty="0"/>
              <a:t>АНТ-2, 1924 г.</a:t>
            </a:r>
          </a:p>
        </p:txBody>
      </p:sp>
      <p:pic>
        <p:nvPicPr>
          <p:cNvPr id="59396" name="Picture 4" descr="http://oat.mai.ru/gal_la_1/la19_06/Pic_19_06/19_06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600400" cy="204022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868144" y="6381328"/>
            <a:ext cx="1629630" cy="408623"/>
          </a:xfrm>
          <a:prstGeom prst="round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dirty="0"/>
              <a:t>АНТ-3, 1926 г.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в Советской республике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183127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1925 г. вышел на летные испытания бомбардировщик АНТ-4 – один из самых больших самолетов 20-х годов.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>Это был цельнометаллический моноплан с двумя двигателями М-17 на крыле. Главным новшеством было крыло с гофрированной дюралевой обшивкой и толстым профилем.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20615" y="6404753"/>
            <a:ext cx="902771" cy="408623"/>
          </a:xfrm>
          <a:prstGeom prst="round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dirty="0"/>
              <a:t>АНТ-4</a:t>
            </a:r>
          </a:p>
        </p:txBody>
      </p:sp>
      <p:pic>
        <p:nvPicPr>
          <p:cNvPr id="61442" name="Picture 2" descr="http://oat.mai.ru/gal_la_1/la19_07/Pic_19_07/19_07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544" y="4005064"/>
            <a:ext cx="4922912" cy="2494275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Вторая мировая война 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1939-1945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98543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стране работало более двадцати авиационных ОКБ, массово выпускались самолеты, моторы, приборы.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Впервые в бою наши самолеты встретились с немецкими в 1936 г. в небе Испании. Затем – схватка с японцами в 1938 г. на озере Хасан и в 1939 г. в районе Халхин-Гол (Монголия).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Выяснилось, что наши истребители уступают новейшим зарубежным в скорости и вооружении.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Картинки по запросу халхин гол истреб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193" y="4936508"/>
            <a:ext cx="3417615" cy="192149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8315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1939 г. на правительственном уровне были намечены меры для ликвидации этого отставания. Начали строить новые авиационные заводы, созданы новые ОКБ и НИИ.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Произошел резкий скачок в увеличении скорости полета, потолка, дальности, боевой живучести, в усилении вооружения и улучшении ремонтопригодности самолетов.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3490" name="Picture 2" descr="Картинки по запросу предвоенный истреб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312" y="4437112"/>
            <a:ext cx="4689376" cy="241129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1939-40 гг. появились скоростные истребители Як-1 и Як-7 конструкции Яковлева А.С., вооруженные 20-мм пушками и пулеметами. Появились высотные истребители МиГ-1 и МиГ-3 конструкции Микояна А.И. и Гуревича М.И. Самолеты развивали скорость до 640 км/ч.</a:t>
            </a:r>
          </a:p>
        </p:txBody>
      </p:sp>
      <p:pic>
        <p:nvPicPr>
          <p:cNvPr id="64514" name="Picture 2" descr="http://oat.mai.ru/gal_la_1/la19_28/Pic_19_28/19_28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5098"/>
            <a:ext cx="3960277" cy="196693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951" y="630002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Як-1</a:t>
            </a:r>
          </a:p>
        </p:txBody>
      </p:sp>
      <p:pic>
        <p:nvPicPr>
          <p:cNvPr id="64516" name="Picture 4" descr="http://oat.mai.ru/gal_la_1/la19_29/Pic_19_29/19_29_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224" y="4293096"/>
            <a:ext cx="3623232" cy="1980699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40686" y="6300028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МиГ-3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КБ Ильюшина С.В. был создан бронированный штурмовик Ил-2. Он имел небольшую скорость - 420 км/ч, но о его боевой эффективности в годы войны ходили легенды. Враги называли его «черной смертью». Было построено более 36 тыс. машин этого типа.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5591" y="644404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Ил-2</a:t>
            </a:r>
          </a:p>
        </p:txBody>
      </p:sp>
      <p:pic>
        <p:nvPicPr>
          <p:cNvPr id="65538" name="Picture 2" descr="Картинки по запросу ил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616" y="3972468"/>
            <a:ext cx="4706769" cy="242692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1940 г. освоен выпуск бомбардировщика Пе-2 </a:t>
            </a:r>
            <a:r>
              <a:rPr lang="ru-RU" sz="2400" dirty="0" err="1">
                <a:solidFill>
                  <a:schemeClr val="tx2"/>
                </a:solidFill>
              </a:rPr>
              <a:t>Петлякова</a:t>
            </a:r>
            <a:r>
              <a:rPr lang="ru-RU" sz="2400" dirty="0">
                <a:solidFill>
                  <a:schemeClr val="tx2"/>
                </a:solidFill>
              </a:rPr>
              <a:t> В.М. По скорости (540 км/ч) он почти не уступал немецким истребителям. Мог нести 600 кг бомб на расстояние 1200 км, а в перегрузочном варианте 1500 кг. Стал нашим основным бомбардировщиком и разведчиком. Было выпущено около 11,5 тысяч самолетов Пе-2.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5591" y="6444044"/>
            <a:ext cx="66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Пе-2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306" y="4293095"/>
            <a:ext cx="3151388" cy="21602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От мечты к первым полетам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Перед войной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dirty="0"/>
              <a:t>Эти новые самолеты применялись уже в начальный период Великой Отечественной войны, однако </a:t>
            </a:r>
            <a:r>
              <a:rPr lang="ru-RU" sz="3200" i="1" dirty="0"/>
              <a:t>их было слишком мало.</a:t>
            </a:r>
            <a:endParaRPr lang="ru-RU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Начало 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первый же день войны советские ВВС понесли огромные потери – 300 самолетов в воздушных боях и 900 на аэродромах. Но даже сражаясь на устаревших самолетах, советские летчики наносили врагу серьезный ущерб. В период с 22 июня по 19 июля противник потерял в воздушных боях около 1300 самолетов.</a:t>
            </a:r>
          </a:p>
        </p:txBody>
      </p:sp>
      <p:pic>
        <p:nvPicPr>
          <p:cNvPr id="67586" name="Picture 2" descr="Картинки по запросу воздушный бой в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04" y="4333826"/>
            <a:ext cx="5016993" cy="252417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Начало 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67765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Наша промышленность не смогла быстро возместить потери, понесенные в первые дни войны. Из-за продвижения фашистских войск один за другим останавливались и эвакуировались на восток авиационные заводы, расположенные в Европейской части СССР.</a:t>
            </a:r>
          </a:p>
        </p:txBody>
      </p:sp>
      <p:pic>
        <p:nvPicPr>
          <p:cNvPr id="71686" name="Picture 6" descr="Картинки по запросу эвакуация война самоле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85267"/>
            <a:ext cx="2771761" cy="1762625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71688" name="Picture 8" descr="Картинки по запросу завод эвакуация вой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72" y="4785267"/>
            <a:ext cx="2854216" cy="1750586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71690" name="Picture 10" descr="Картинки по запросу эвакуация вой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4785268"/>
            <a:ext cx="2850827" cy="1750586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Начало 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815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Несмотря на трудности, в январе-феврале 1942 г. эвакуация была закончена. На эвакуированных предприятиях быстро налаживалось серийное производство самолетов.</a:t>
            </a:r>
          </a:p>
        </p:txBody>
      </p:sp>
      <p:pic>
        <p:nvPicPr>
          <p:cNvPr id="71682" name="Picture 2" descr="Картинки по запросу завод эвакуация война самоле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286349" cy="252252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1684" name="Picture 4" descr="Картинки по запросу завод эвакуация война самоле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998" y="4005063"/>
            <a:ext cx="3729236" cy="252253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Перелом в ходе 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224676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Производство истребителей неуклонно увеличивалось, и уже весной 1943 г. наши летчики начали завоевывать господство в воздухе. В 1943 г. произвели около 35 тыс. самолетов, почти на 40% больше, чем в 1942 г.</a:t>
            </a:r>
          </a:p>
        </p:txBody>
      </p:sp>
      <p:pic>
        <p:nvPicPr>
          <p:cNvPr id="74756" name="Picture 4" descr="Картинки по запросу воздушный бой в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253" y="4293096"/>
            <a:ext cx="4225495" cy="237626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Новые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ВВС стали получать новые истребители Ла-5 конструкции Лавочкина С.А. со скоростью 650 км/ч и с мощным вооружением. На базе самолета Ил-2 был создан новый цельнометаллический двухместный штурмовик Ил-10 с усиленным бронированием и скоростью полета 550 км/ч.</a:t>
            </a:r>
          </a:p>
        </p:txBody>
      </p:sp>
      <p:pic>
        <p:nvPicPr>
          <p:cNvPr id="75778" name="Picture 2" descr="Картинки по запросу ла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600400" cy="2338772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46430" y="648866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Ла-5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Новые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1943 г. началось серийное производство фронтового бомбардировщика Ту-2. Он развивал скорость 547 км/ч и мог нести 1000 кг бомб, а в перегрузочном варианте до 3000 кг бомб. На самолете имелись две пушки калибра 20 мм и три пулемета калибра 12,7 мм.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6430" y="6488668"/>
            <a:ext cx="61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Ту-2</a:t>
            </a:r>
          </a:p>
        </p:txBody>
      </p:sp>
      <p:pic>
        <p:nvPicPr>
          <p:cNvPr id="76802" name="Picture 2" descr="Картинки по запросу ту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778" y="3933056"/>
            <a:ext cx="4258444" cy="261468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Победа!!!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С каждым днем наша боевая авиация становилась мощнее авиации противника как по количеству, так и по качеству. В завершающей битве за Берлин гитлеровская авиация была практически полностью уничтожена!</a:t>
            </a:r>
          </a:p>
        </p:txBody>
      </p:sp>
      <p:pic>
        <p:nvPicPr>
          <p:cNvPr id="77826" name="Picture 2" descr="Картинки по запросу победа в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45024"/>
            <a:ext cx="5791200" cy="304800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Другие страны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Все страны, вовлеченные в войну разрабатывали, модернизировали и производили самолёты и авиационное вооружение, при этом появились новые типы самолётов, например, дальние бомбардировщики.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459" y="3645025"/>
            <a:ext cx="4189082" cy="27816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21765" y="6488668"/>
            <a:ext cx="570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Тяжелый бомбардировщик В-29 </a:t>
            </a:r>
            <a:r>
              <a:rPr lang="en-US" dirty="0" err="1"/>
              <a:t>Superfortress</a:t>
            </a:r>
            <a:r>
              <a:rPr lang="en-US" dirty="0"/>
              <a:t> (</a:t>
            </a:r>
            <a:r>
              <a:rPr lang="ru-RU" dirty="0"/>
              <a:t>США</a:t>
            </a:r>
            <a:r>
              <a:rPr lang="en-US" dirty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Новые типы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30887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Первым практически применённым </a:t>
            </a:r>
            <a:r>
              <a:rPr lang="ru-RU" sz="2400" i="1" dirty="0">
                <a:solidFill>
                  <a:schemeClr val="tx2"/>
                </a:solidFill>
              </a:rPr>
              <a:t>реактивным самолётом</a:t>
            </a:r>
            <a:r>
              <a:rPr lang="ru-RU" sz="2400" dirty="0">
                <a:solidFill>
                  <a:schemeClr val="tx2"/>
                </a:solidFill>
              </a:rPr>
              <a:t> стал </a:t>
            </a:r>
            <a:r>
              <a:rPr lang="ru-RU" sz="2400" dirty="0" err="1">
                <a:solidFill>
                  <a:schemeClr val="tx2"/>
                </a:solidFill>
              </a:rPr>
              <a:t>Heinkel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He</a:t>
            </a:r>
            <a:r>
              <a:rPr lang="ru-RU" sz="2400" dirty="0">
                <a:solidFill>
                  <a:schemeClr val="tx2"/>
                </a:solidFill>
              </a:rPr>
              <a:t> 178 (Германия), совершивший первый полёт в 1939 г.. Первая </a:t>
            </a:r>
            <a:r>
              <a:rPr lang="ru-RU" sz="2400" i="1" dirty="0">
                <a:solidFill>
                  <a:schemeClr val="tx2"/>
                </a:solidFill>
              </a:rPr>
              <a:t>крылатая ракета </a:t>
            </a:r>
            <a:r>
              <a:rPr lang="ru-RU" sz="2400" dirty="0">
                <a:solidFill>
                  <a:schemeClr val="tx2"/>
                </a:solidFill>
              </a:rPr>
              <a:t>(Фау-1) и первая </a:t>
            </a:r>
            <a:r>
              <a:rPr lang="ru-RU" sz="2400" i="1" dirty="0">
                <a:solidFill>
                  <a:schemeClr val="tx2"/>
                </a:solidFill>
              </a:rPr>
              <a:t>баллистическая ракета </a:t>
            </a:r>
            <a:r>
              <a:rPr lang="ru-RU" sz="2400" dirty="0">
                <a:solidFill>
                  <a:schemeClr val="tx2"/>
                </a:solidFill>
              </a:rPr>
              <a:t>(Фау-2) были также разработаны в Германии.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Но применение реактивных самолетов было ограничено из-за их небольшого количества, Фау-1 имела низкую скорость и высокую уязвимость, а Фау-2 была недостаточно точна, хотя и эффективна при бомбардировке городов. Кроме того, сказывалась нехватка топлива в Германии в конце войны.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Мечта о полете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0928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Встречается в мифах разных народов мира (например, о Дедале и Икаре в греческой мифологии). Попытки строить крылья и спрыгивать из высоких башен продолжались даже в XVII веке, испытатели получали травмы или разбивались.</a:t>
            </a:r>
          </a:p>
        </p:txBody>
      </p:sp>
      <p:pic>
        <p:nvPicPr>
          <p:cNvPr id="23554" name="Picture 2" descr="Картинки по запросу ика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89"/>
            <a:ext cx="3096344" cy="2418098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3556" name="Picture 4" descr="Картинки по запросу монах крылья полет башн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551" y="4221089"/>
            <a:ext cx="2043340" cy="244827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3558" name="Picture 6" descr="Картинки по запросу монах крылья полет баш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9"/>
            <a:ext cx="2016224" cy="240134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Боевая авиация России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1946-н.в.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Реактивная эра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046988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tx2"/>
                </a:solidFill>
              </a:rPr>
              <a:t>После войны начался новый этап развития авиации, появились реактивные двигатели, позволившие </a:t>
            </a:r>
            <a:r>
              <a:rPr lang="ru-RU" i="1" dirty="0">
                <a:solidFill>
                  <a:schemeClr val="tx2"/>
                </a:solidFill>
              </a:rPr>
              <a:t>увеличить скорость полета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Работы в области аэродинамики, динамики полета, прочности, силовых установок, летных испытаний, технологии и материаловедения привели к освоению больших дозвуковых и сверхзвуковых скоростей.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Картинки по запросу реактивный двигатель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5157192"/>
            <a:ext cx="3333750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Реактивная эра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01593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24 апреля 1946 года в воздух поднялись первые советские реактивные самолеты Як-15 и МиГ-9.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/>
              <a:t>На испытаниях эти самолеты показали скорости: первый - около 800 км/ч, второй - свыше 900 км/ч. Это было увеличение скорости полета почти в 1,5 раза!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3970" name="Picture 2" descr="http://oat.mai.ru/gal_la_2/la20_01/Pic_20_01/20_01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4077072"/>
            <a:ext cx="3982565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90230" y="6453336"/>
            <a:ext cx="715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Як-15</a:t>
            </a:r>
          </a:p>
        </p:txBody>
      </p:sp>
      <p:pic>
        <p:nvPicPr>
          <p:cNvPr id="83972" name="Picture 4" descr="http://oat.mai.ru/gal_la_2/la20_02/Pic_20_02/20_02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104456" cy="238058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33670" y="6453336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МиГ-9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Реактивная эра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10799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>
                <a:solidFill>
                  <a:schemeClr val="tx2"/>
                </a:solidFill>
              </a:rPr>
              <a:t>МиГ-15 – самый массовый реактивный самолет в истории (около 15,6 тыс. шт.) Имел крыло стреловидностью 35°, </a:t>
            </a:r>
            <a:r>
              <a:rPr lang="ru-RU" sz="2200" dirty="0" err="1">
                <a:solidFill>
                  <a:schemeClr val="tx2"/>
                </a:solidFill>
              </a:rPr>
              <a:t>трехопорное</a:t>
            </a:r>
            <a:r>
              <a:rPr lang="ru-RU" sz="2200" dirty="0">
                <a:solidFill>
                  <a:schemeClr val="tx2"/>
                </a:solidFill>
              </a:rPr>
              <a:t> шасси, герметичную кабину и катапультное кресло.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3212976"/>
            <a:ext cx="5338936" cy="17851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Вооружение - одна пушка калибра 37 мм и две - калибра 23 мм. Взлетная масса - 4800 кг, скорость - до 1050 км/ч, потолок - 15 200 м, дальность полета - 1400 км, а с подвесными баками - свыше 1900 км.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5243716"/>
            <a:ext cx="8435280" cy="10618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МиГ-15 получил боевое крещение во время войны в Корее (1950-1953), где показал свое превосходство над американским истребителем F-86 «</a:t>
            </a:r>
            <a:r>
              <a:rPr kumimoji="0" 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Сейбр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oat.mai.ru/gal_la_2/la20_03/Pic_20_03/20_03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3096323"/>
            <a:ext cx="3177104" cy="1916853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Самый скоростной в мире самолет с ТВД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1952 г. состоялся первый полет Ту-95, единственного в мире стратегического бомбардировщика с ТВД и стреловидным крылом.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84994" name="Picture 2" descr="Картинки по запросу ту 9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917" y="3241929"/>
            <a:ext cx="3789587" cy="213128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" y="5445224"/>
            <a:ext cx="843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По сей день Ту-95МС и более дорогостоящий Ту-160 составляют основу стратегического ударного потенциала ВКС России.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068960"/>
            <a:ext cx="5122912" cy="227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/>
              <a:t>Максимальная скорость: 925 км/ч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Крейсерская скорость: 710 км/ч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Длина: 46 м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Размах крыла: 51 м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Дальность полета: 15 000 км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1950 г. истребитель МиГ-17 в горизонтальном полете превысил скорость звука. Началась эра сверхзвуковой авиации.</a:t>
            </a:r>
          </a:p>
        </p:txBody>
      </p:sp>
      <p:pic>
        <p:nvPicPr>
          <p:cNvPr id="86018" name="Picture 2" descr="Картинки по запросу миг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01029"/>
            <a:ext cx="4067944" cy="309226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2809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В 1954 г. создан истребитель МиГ-19, который имел скорость полета 1450 км/ч, т. е. намного превышающую скорость звука на высотах более 11 км (1065 км/ч).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6165304"/>
            <a:ext cx="843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МиГ-19 завершает ряд самолетов </a:t>
            </a:r>
            <a:r>
              <a:rPr lang="ru-RU" sz="2400" i="1" dirty="0">
                <a:solidFill>
                  <a:schemeClr val="tx2"/>
                </a:solidFill>
              </a:rPr>
              <a:t>первого поколения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С 1958 г. серийно выпускался легкий маневренный сверхзвуковой истребитель МиГ-21 с максимальной скоростью 2200 км/ч.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652" y="3212976"/>
            <a:ext cx="5554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МиГ-21 – самый массовый истребитель </a:t>
            </a:r>
            <a:r>
              <a:rPr lang="ru-RU" sz="2400" i="1" dirty="0"/>
              <a:t>второго поколения </a:t>
            </a:r>
            <a:r>
              <a:rPr lang="ru-RU" sz="2400" dirty="0"/>
              <a:t>(около 11,5 тыс. шт.), имеет мощное пушечное вооружение, управляемые и неуправляемые реактивные снаряды и бомбы. Радиолокационная станция делает его всепогодными.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949280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МиГ-21 долгое время выпускался серийно и до сих пор находится на вооружении ряда стран.</a:t>
            </a:r>
          </a:p>
        </p:txBody>
      </p:sp>
      <p:pic>
        <p:nvPicPr>
          <p:cNvPr id="87042" name="Picture 2" descr="Картинки по запросу миг 21 ссс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20" y="3433068"/>
            <a:ext cx="2974876" cy="2231157"/>
          </a:xfrm>
          <a:prstGeom prst="roundRect">
            <a:avLst>
              <a:gd name="adj" fmla="val 8229"/>
            </a:avLst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К </a:t>
            </a:r>
            <a:r>
              <a:rPr lang="ru-RU" sz="2400" i="1" dirty="0">
                <a:solidFill>
                  <a:schemeClr val="tx2"/>
                </a:solidFill>
              </a:rPr>
              <a:t>третьему поколению </a:t>
            </a:r>
            <a:r>
              <a:rPr lang="ru-RU" sz="2400" dirty="0">
                <a:solidFill>
                  <a:schemeClr val="tx2"/>
                </a:solidFill>
              </a:rPr>
              <a:t>относится МиГ-25, первый полет которого состоялся в 1964 г. Высотный сверхзвуковой истребитель МиГ-25 способен летать на скоростях, трехкратно превышающих скорость звука.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573016"/>
            <a:ext cx="51949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Практический потолок 24 км, динамический потолок более 37 км.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Планер самолета МиГ-25  изготовлен из жаропрочных сталей и титановых сплавов.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805264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Самолет выпускался в вариантах истребителя-перехватчика, ударного самолета и высотного разведчика.</a:t>
            </a:r>
          </a:p>
        </p:txBody>
      </p:sp>
      <p:pic>
        <p:nvPicPr>
          <p:cNvPr id="88066" name="Picture 2" descr="Картинки по запросу миг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25011"/>
            <a:ext cx="3456384" cy="230425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i="1" dirty="0">
                <a:solidFill>
                  <a:schemeClr val="tx2"/>
                </a:solidFill>
              </a:rPr>
              <a:t>Четвертое поколение </a:t>
            </a:r>
            <a:r>
              <a:rPr lang="ru-RU" sz="2400" dirty="0">
                <a:solidFill>
                  <a:schemeClr val="tx2"/>
                </a:solidFill>
              </a:rPr>
              <a:t>сверхзвуковых самолетов характеризуется резким улучшением маневренности и высокой степенью интеграции всех агрегатов и систем.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671" y="3140968"/>
            <a:ext cx="4108817" cy="2825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284984"/>
            <a:ext cx="4474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Созданный в 1977 г. фронтовой истребитель МиГ-29 имеет взлетную массу 15 т, максимальную скорость 2,5 тыс. км/ч, потолок - 17 км, дальность полета с подвесным топливным баком 2100 км.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166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Первый полет истребителя Су-27 состоялся в 1977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852936"/>
            <a:ext cx="4690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Взлетная масса 22 т, максимальная скорость 2,5 тыс. км/ч, практический потолок – 18,5 км, максимальная дальность полета 3680 км.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550331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Самолеты МиГ-29 и Су-27 превосходят все находящиеся на вооружении зарубежные самолеты аналогичного класса.</a:t>
            </a:r>
          </a:p>
        </p:txBody>
      </p:sp>
      <p:pic>
        <p:nvPicPr>
          <p:cNvPr id="90117" name="Picture 5" descr="Картинки по запросу су 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854535" cy="2541665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Первые полеты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9266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Возможно, были реализованы в Китае, где полёт человека, привязанного (в виде наказания) к бумажным змеям был описан в VI веке н. э.</a:t>
            </a:r>
          </a:p>
        </p:txBody>
      </p:sp>
      <p:pic>
        <p:nvPicPr>
          <p:cNvPr id="20482" name="Picture 2" descr="Картинки по запросу китай полет на воздушном зм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820" y="3717031"/>
            <a:ext cx="3878361" cy="304515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64660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Су-27 стал родоначальником семейства уникальных многоцелевых истребителей (Су-30, 33, 34, 35).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/>
              <a:t>Каждый последующий самолет приобретал новые свойства, увеличивающие его боевую эффективность.</a:t>
            </a:r>
          </a:p>
        </p:txBody>
      </p:sp>
      <p:pic>
        <p:nvPicPr>
          <p:cNvPr id="91138" name="Picture 2" descr="Картинки по запросу су 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304256" cy="1844343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96995" y="5373216"/>
            <a:ext cx="75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Су-30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00041"/>
            <a:ext cx="2880320" cy="18973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23670" y="6488668"/>
            <a:ext cx="73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Су-33</a:t>
            </a:r>
          </a:p>
        </p:txBody>
      </p:sp>
      <p:pic>
        <p:nvPicPr>
          <p:cNvPr id="91141" name="Picture 5" descr="Картинки по запросу су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501008"/>
            <a:ext cx="2985562" cy="158417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43707" y="5013176"/>
            <a:ext cx="75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Су-34</a:t>
            </a:r>
          </a:p>
        </p:txBody>
      </p:sp>
      <p:pic>
        <p:nvPicPr>
          <p:cNvPr id="13" name="Picture 2" descr="Картинки по запросу су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48272" cy="1959614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363294" y="6488668"/>
            <a:ext cx="73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Су-35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Сверхзвуковая боевая авиация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83099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Многоцелевой истребитель Су-57 совершил первый полет в 2010 г. Серийные поставки Т-50 ожидаются в 2018 г. 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2983592"/>
            <a:ext cx="5554960" cy="267765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ru-RU" sz="2400" dirty="0"/>
              <a:t>Су-57 отвечает всем требованиям к истребителям </a:t>
            </a:r>
            <a:r>
              <a:rPr lang="ru-RU" sz="2400" i="1" dirty="0"/>
              <a:t>пятого поколения</a:t>
            </a:r>
            <a:r>
              <a:rPr lang="ru-RU" sz="2400" dirty="0"/>
              <a:t>: малозаметен, обладает сверхзвуковой крейсерской скоростью, способен маневрировать с большими перегрузками, оснащён передовой электроникой, многофункционален.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52937"/>
            <a:ext cx="2813109" cy="2920346"/>
          </a:xfrm>
          <a:prstGeom prst="snip2DiagRect">
            <a:avLst>
              <a:gd name="adj1" fmla="val 0"/>
              <a:gd name="adj2" fmla="val 3228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457200" y="5805264"/>
            <a:ext cx="843528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ru-RU" sz="2400" dirty="0">
                <a:solidFill>
                  <a:schemeClr val="tx2"/>
                </a:solidFill>
              </a:rPr>
              <a:t>По мнению экспертов, Су-57 обладает преимуществом над американским истребителем 5-го поколения F-22 </a:t>
            </a:r>
            <a:r>
              <a:rPr lang="en-US" sz="2400" dirty="0">
                <a:solidFill>
                  <a:schemeClr val="tx2"/>
                </a:solidFill>
              </a:rPr>
              <a:t>Raptor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Штурмовики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Для непосредственной поддержки сухопутных войск на поле боя оказалось целесообразным создать дозвуковой боевой самолет.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212976"/>
            <a:ext cx="5698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Одноместный </a:t>
            </a:r>
            <a:r>
              <a:rPr lang="ru-RU" sz="2200" dirty="0" err="1"/>
              <a:t>двухдвигательный</a:t>
            </a:r>
            <a:r>
              <a:rPr lang="ru-RU" sz="2200" dirty="0"/>
              <a:t> штурмовик Су-25 создан в 1975 г.</a:t>
            </a:r>
          </a:p>
          <a:p>
            <a:r>
              <a:rPr lang="ru-RU" sz="2200" dirty="0"/>
              <a:t>Максимальная скорость 970 км/ч, дальность полета 750 км, нормальная взлетная масса 14 600 кг.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103674"/>
            <a:ext cx="843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Простота пилотирования и обслуживания, высокая маневренность и «живучесть», широкая номенклатура вооружения позволяют Су-25 до сих пор оставаться в числе лучших штурмовиков мира.</a:t>
            </a:r>
          </a:p>
        </p:txBody>
      </p:sp>
      <p:pic>
        <p:nvPicPr>
          <p:cNvPr id="92164" name="Picture 4" descr="Картинки по запросу су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66702"/>
            <a:ext cx="3453036" cy="221739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Авиация стратегического назначения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1987 г. дальняя авиация ВВС получила стратегический многорежимный бомбардировщик Ту-160 с крылом изменяемой геометрии. Экипаж самолета – 4 человека. Максимальная скорость 2200 км/ч, практический потолок  15 км, взлетная масса 275 000 кг, максимальная дальность полета 12 300 км.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5616624" cy="2578625"/>
          </a:xfrm>
          <a:prstGeom prst="roundRect">
            <a:avLst>
              <a:gd name="adj" fmla="val 728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Гражданская авиация России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1946-н.в.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288" y="4561543"/>
            <a:ext cx="4921424" cy="21031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84715" y="651605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Ил-14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75460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Послевоенный период характеризовался бурным развитием гражданской авиации. Первенцами стали двухмоторный самолет Ил-12 (1946 г.) и его модификация Ил-14 (1950 г.). Крейсерская скорость 350 км/ч, дальность полета 1900 км. Ил-14 вмещал до 36 пассажиров. Эти самолеты эксплуатировались во всех климатических зонах, включая Арктику и Антарктиду.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21599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dirty="0">
                <a:solidFill>
                  <a:schemeClr val="tx2"/>
                </a:solidFill>
              </a:rPr>
              <a:t>В 1955 г. совершил полет первый реактивный пассажирский самолет Ту-104, созданный на базе бомбардировщика Ту-16. Он имел крейсерскую скорость полета 850 км/ч. На перелет из Москвы в Иркутск ему требовалось всего 7 часов (Ил-14 – до 20 часов). Ту-104 стал основным пассажирскими самолетом в стране. Он вмещал до 100 пассажиров.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141" y="4077072"/>
            <a:ext cx="6661718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Для полетов на малые и средние расстояния были созданы: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</a:pPr>
            <a:r>
              <a:rPr lang="ru-RU" sz="2200" dirty="0"/>
              <a:t>в 1963 году - самолет Ту-134. Имеет скорость полета 900 км/ч, может перевозить 80 пассажиров на дальность 3200 км;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</a:pPr>
            <a:r>
              <a:rPr lang="ru-RU" sz="2200" dirty="0"/>
              <a:t>в 1967 году  - самолет Як-40. Может перевозить 32 пассажира со скоростью 550 км/ч на дальность 1500 км. Имеет короткий (всего 350 м) разбег при взлете.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20" y="4293096"/>
            <a:ext cx="4247704" cy="22015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1" name="Picture 5" descr="Картинки по запросу як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456384" cy="2201554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64576" y="6444044"/>
            <a:ext cx="79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Ту-134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56170" y="6444044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Як-40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1968 г. был создан реактивный пассажирский самолет Ту-154. Может перевозить до 164 пассажиров на расстояние до 3500 км при крейсерской скорости 950 км/ч. Был одним из основных пассажирских самолетов в стране.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277" y="3501008"/>
            <a:ext cx="6499447" cy="32176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Отдельно в ряду пассажирских самолетов стоит сверхзвуковой пассажирский самолет Ту-144, первый полет которого состоялся в 1968 г. Самолет рассчитан на 140 пассажиров и имеет крейсерскую скорость 2500 км/ч.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219" y="3645024"/>
            <a:ext cx="7007563" cy="30086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Леонардо Да Винчи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923112" cy="129266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У великого итальянца мечта о полёте нашла выражение в нескольких проектах, но он не пытался их реализовывать.</a:t>
            </a:r>
          </a:p>
        </p:txBody>
      </p:sp>
      <p:pic>
        <p:nvPicPr>
          <p:cNvPr id="21506" name="Picture 2" descr="Картинки по запросу да винчи поле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26565"/>
            <a:ext cx="3456384" cy="241946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1508" name="Picture 4" descr="Картинки по запросу да винчи пол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50128"/>
            <a:ext cx="2808312" cy="150787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1510" name="Picture 6" descr="Картинки по запросу да винчи поле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44824"/>
            <a:ext cx="1411027" cy="206915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1512" name="Picture 8" descr="Картинки по запросу да винчи пол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4365104"/>
            <a:ext cx="3714750" cy="247650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815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solidFill>
                  <a:schemeClr val="tx2"/>
                </a:solidFill>
              </a:rPr>
              <a:t>С 1948 г. выпускался биплан Ан-2, способный взлетать с полосы длиной 120-200 м. Этот самолет нашел широчайшее применение, используется и сегодня для пассажирских и грузовых перевозок.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3721000"/>
            <a:ext cx="4968552" cy="3020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Пассажирские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2008 г. поднялся в воздух самолет </a:t>
            </a:r>
            <a:r>
              <a:rPr lang="en-US" sz="2400" dirty="0" err="1">
                <a:solidFill>
                  <a:schemeClr val="tx2"/>
                </a:solidFill>
              </a:rPr>
              <a:t>Superjet</a:t>
            </a:r>
            <a:r>
              <a:rPr lang="en-US" sz="2400" dirty="0">
                <a:solidFill>
                  <a:schemeClr val="tx2"/>
                </a:solidFill>
              </a:rPr>
              <a:t> 100 – </a:t>
            </a:r>
            <a:r>
              <a:rPr lang="ru-RU" sz="2400" dirty="0" err="1">
                <a:solidFill>
                  <a:schemeClr val="tx2"/>
                </a:solidFill>
              </a:rPr>
              <a:t>ближнемагистральный</a:t>
            </a:r>
            <a:r>
              <a:rPr lang="ru-RU" sz="2400" dirty="0">
                <a:solidFill>
                  <a:schemeClr val="tx2"/>
                </a:solidFill>
              </a:rPr>
              <a:t> самолет, первый созданный в России после распада СССР. Может перевозить до 108 пассажиров со скоростью 830 км/ч на расстояние до 4,5 тыс. км. К настоящему времени произведено 162 машины.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58" y="3933055"/>
            <a:ext cx="6156684" cy="27705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Транспортные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1965 г. был создан в то время самый большой в мире самолет Ан-22 «Антей». Этот самолет имеет 12-колесное шасси, четыре турбовинтовых двигателя НК-12 мощностью по 11 000 кВт каждый. Грузоподъемность до 80 т. Скорость полета – до 740 км/ч, дальность - до 10 000 км, длина разбега не превышает 1300 м.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4222576"/>
            <a:ext cx="6470650" cy="2590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Транспортные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1971 г. был выпущен скоростной реактивный транспортный самолет Ил-76. Он может перевозить 60 т груза на дальность до 5000 км со скоростью 850 км/ч.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3284983"/>
            <a:ext cx="7704856" cy="31625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Транспортные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1982 г. создан Ан-124 «Руслан» - самый крупный в мире серийный грузовой самолёт. На Ан-124 был установлен мировой рекорд по грузоподъемности (171 т на высоту 10,75 км). Максимальная скорость 865 км/ч.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12" y="3555636"/>
            <a:ext cx="6748176" cy="32577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Транспортные самолеты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1988 г. полетел Ан-225 «</a:t>
            </a:r>
            <a:r>
              <a:rPr lang="ru-RU" sz="2400" dirty="0" err="1">
                <a:solidFill>
                  <a:schemeClr val="tx2"/>
                </a:solidFill>
              </a:rPr>
              <a:t>Мрия</a:t>
            </a:r>
            <a:r>
              <a:rPr lang="ru-RU" sz="2400" dirty="0">
                <a:solidFill>
                  <a:schemeClr val="tx2"/>
                </a:solidFill>
              </a:rPr>
              <a:t>» - самый большой в мире самолет. Способен доставлять со скоростью 800 км/ч грузы массой 250 т на расстояние более 4000 км.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63469"/>
            <a:ext cx="6336704" cy="356439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</a:pPr>
            <a:r>
              <a:rPr lang="ru-RU" sz="4800" dirty="0"/>
              <a:t>Вертолеты России</a:t>
            </a:r>
            <a:br>
              <a:rPr lang="ru-RU" sz="4800" dirty="0"/>
            </a:br>
            <a:r>
              <a:rPr lang="ru-RU" sz="4800" dirty="0">
                <a:solidFill>
                  <a:srgbClr val="FFC000"/>
                </a:solidFill>
              </a:rPr>
              <a:t>1946-н.в.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45913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Промышленный выпуск вертолетов был начат только после Великой Отечественной войны.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/>
              <a:t>Созданный в 1948 г. трехместный вертолет Ми-1 более 30 лет был одним из наиболее распространенных в нашей стране. Взлетная масса 2500 кг, дальность полета 615 км, максимальная скорость 190 км/ч.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328" y="4293096"/>
            <a:ext cx="3823345" cy="2508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4649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dirty="0">
                <a:solidFill>
                  <a:schemeClr val="tx2"/>
                </a:solidFill>
              </a:rPr>
              <a:t>В 1952 г. совершил первый полет двухвинтовой вертолет продольной схемы Як-24. Самый большой на то время в мире вертолет поднимал до 40 человек или до 4 т груза.</a:t>
            </a:r>
          </a:p>
        </p:txBody>
      </p:sp>
      <p:pic>
        <p:nvPicPr>
          <p:cNvPr id="111618" name="Picture 2" descr="Картинки по запросу як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93" y="3429000"/>
            <a:ext cx="6508614" cy="312217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1953 г. был построен многоцелевой вертолет </a:t>
            </a:r>
            <a:r>
              <a:rPr lang="ru-RU" sz="2400" dirty="0" err="1">
                <a:solidFill>
                  <a:schemeClr val="tx2"/>
                </a:solidFill>
              </a:rPr>
              <a:t>соосной</a:t>
            </a:r>
            <a:r>
              <a:rPr lang="ru-RU" sz="2400" dirty="0">
                <a:solidFill>
                  <a:schemeClr val="tx2"/>
                </a:solidFill>
              </a:rPr>
              <a:t> схемы Ка-15М. Максимальная скорость полета 150 км/ч, максимальная дальность полета  310 км.</a:t>
            </a:r>
            <a:endParaRPr lang="ru-RU" sz="2500" dirty="0">
              <a:solidFill>
                <a:schemeClr val="tx2"/>
              </a:solidFill>
            </a:endParaRPr>
          </a:p>
        </p:txBody>
      </p:sp>
      <p:pic>
        <p:nvPicPr>
          <p:cNvPr id="112642" name="Picture 2" descr="Картинки по запросу ка 15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3254933"/>
            <a:ext cx="5400600" cy="334241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Планёры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78510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>
                <a:solidFill>
                  <a:schemeClr val="tx2"/>
                </a:solidFill>
              </a:rPr>
              <a:t>В 1957 г. был создан вертолет Ми-6, который по размерам, мощности двигателя превосходил все вертолеты того времени. Крыло вертолета создает до 25% подъемной силы. При взлетной массе 40,5 т вертолет может перевозить грузы массой до 12 т. Крейсерская скорость 250 км/ч. Дальность полета до 1200 км.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651" y="3911193"/>
            <a:ext cx="6024698" cy="28780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На базе Ми-6 в 1961 г. создан вертолет-кран Ми-10 для транспортировки на подвеске крупногабаритных грузов массой до 12 т. Взлетная масса вертолета 43,45 т. Этот вертолет выполняет уникальные строительно-монтажные работы.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789040"/>
            <a:ext cx="6000750" cy="29241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1961 г. совершил первый полет вертолет Ми-2. Он похож на Ми-1, но благодаря малогабаритным, легким и в то же время мощным двигателям скорость и грузоподъемность Ми-2 значительно лучше, чем у Ми-1. Всего к 1992 г. было выпущено 5250 вертолетов Ми-2.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Картинки по запросу ми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168" y="3863554"/>
            <a:ext cx="4333664" cy="2954115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В 1962 г. состоялся первый полет многоцелевого вертолета Ми-8. Предназначен для перевозки 28 пассажиров или грузов массой до 4 т при взлетной массе вертолета 11,1 т. Максимальная взлетная масса 12 т. Скорость до 250 км/ч. Вертолет эксплуатируется примерно в 40 странах мира.</a:t>
            </a:r>
          </a:p>
        </p:txBody>
      </p:sp>
      <p:pic>
        <p:nvPicPr>
          <p:cNvPr id="114690" name="Picture 2" descr="Картинки по запросу ми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0" y="3849555"/>
            <a:ext cx="4698521" cy="3000027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</a:rPr>
              <a:t>Ми-8 выпускался во множестве модификаций для гражданских и военных целей: на военных вариантах кабина экипажа бронирована, устанавливаются пулеметы в носовой подвижной установке, на внешних подвесках - пушки, гранатометы, ракеты. На основе Ми-8 в 1980 г. разработан многоцелевой вертолет Ми-17. 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599" y="4149080"/>
            <a:ext cx="4858802" cy="26369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5696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В 1967 г. был построен экспериментальный вертолет Ми-12 (В-12). Взлетная масса до 105 т, полезная нагрузка до 40 т, крейсерская скорость 240 км/ч, дальность полета 500 км. До сих пор в мире нет вертолета, равного Ми-12.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051" y="3501008"/>
            <a:ext cx="6035898" cy="33051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В 1977 г. создан тяжелый многоцелевой вертолет нового поколения Ми-26. Имея одинаковые габариты с Ми-6, обладает вдвое большей грузоподъемностью и габаритами грузовой кабины. Способный нести в грузовой кабине и на внешней подвеске до 28 т грузов, вертолет Ми-26 не имеет себе равных в мире среди серийных вертолетов.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6800850" cy="23907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186204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tx2"/>
                </a:solidFill>
              </a:rPr>
              <a:t>Опыт боевых действий показал целесообразность создания специализированного вертолета для поддержки войск на поле боя. В 1969 г. армейский транспортно-боевой вертолет Ми-24, один из самых долговечных и массовых боевых вертолетов в мире, впервые поднялся в воздух.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204" y="3812825"/>
            <a:ext cx="5217592" cy="30005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228678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300" dirty="0"/>
              <a:t>Следующее поколение армейских вертолетов отличается тем, что они чисто боевые, т.е. на них нет грузовой кабины. Это позволило резко увеличить боевую нагрузку и улучшить ЛТХ.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/>
                </a:solidFill>
              </a:rPr>
              <a:t>В 1996 г. поднялся в воздух Ми-28Н «Ночной охотник» – ударный вертолет для уничтожения бронированной техники, воздушных целей и живой силы. Скорость до 300 км/ч.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880" y="4248151"/>
            <a:ext cx="6042241" cy="25652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Вертолеты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193899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Разведывательно-ударный</a:t>
            </a:r>
            <a:r>
              <a:rPr lang="ru-RU" sz="2400" baseline="300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вертолёт Ка-52 «Аллигатор» совершил первый полет в 1997 г. Машина способна поражать бронированную технику, живую силу и воздушные цели на поле боя. Представляет собой дальнейшее развитие модели Ка-50 «Чёрная акула».</a:t>
            </a:r>
            <a:endParaRPr lang="ru-RU" sz="23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9039"/>
            <a:ext cx="5616624" cy="29917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3131</TotalTime>
  <Words>6143</Words>
  <Application>Microsoft Office PowerPoint</Application>
  <PresentationFormat>Экран (4:3)</PresentationFormat>
  <Paragraphs>458</Paragraphs>
  <Slides>118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23" baseType="lpstr">
      <vt:lpstr>Calibri</vt:lpstr>
      <vt:lpstr>Constantia</vt:lpstr>
      <vt:lpstr>Times New Roman</vt:lpstr>
      <vt:lpstr>Wingdings 2</vt:lpstr>
      <vt:lpstr>Поток</vt:lpstr>
      <vt:lpstr>Лекция 2 История авиации</vt:lpstr>
      <vt:lpstr>Принятые сокращения</vt:lpstr>
      <vt:lpstr>Содержание</vt:lpstr>
      <vt:lpstr>Содержание</vt:lpstr>
      <vt:lpstr>От мечты к первым полетам</vt:lpstr>
      <vt:lpstr>Мечта о полете</vt:lpstr>
      <vt:lpstr>Первые полеты</vt:lpstr>
      <vt:lpstr>Леонардо Да Винчи</vt:lpstr>
      <vt:lpstr>Планёры</vt:lpstr>
      <vt:lpstr>Планёр*</vt:lpstr>
      <vt:lpstr>Отто Лилиенталь</vt:lpstr>
      <vt:lpstr>Современные планёры</vt:lpstr>
      <vt:lpstr>Воздухоплавание</vt:lpstr>
      <vt:lpstr>Первый полёт человека </vt:lpstr>
      <vt:lpstr>Военное применение</vt:lpstr>
      <vt:lpstr>Дирижабли</vt:lpstr>
      <vt:lpstr>Дирижабли</vt:lpstr>
      <vt:lpstr>Современность</vt:lpstr>
      <vt:lpstr>Эра «пионеров»  1900-1914</vt:lpstr>
      <vt:lpstr>Братья Райт</vt:lpstr>
      <vt:lpstr>Первый самолет</vt:lpstr>
      <vt:lpstr>Флайер-III</vt:lpstr>
      <vt:lpstr>Первые самолеты в России</vt:lpstr>
      <vt:lpstr>Прототип вертолета</vt:lpstr>
      <vt:lpstr>Первый беспилотный вертолет</vt:lpstr>
      <vt:lpstr>Первые пилотируемые вертолеты</vt:lpstr>
      <vt:lpstr>Первые пилотируемые вертолеты</vt:lpstr>
      <vt:lpstr>Первые вертолеты в России</vt:lpstr>
      <vt:lpstr>Первая мировая война  1914-1918</vt:lpstr>
      <vt:lpstr>Авиация к 1914 г.</vt:lpstr>
      <vt:lpstr>Авиация к 1914 г.</vt:lpstr>
      <vt:lpstr>Первый в мире истребитель</vt:lpstr>
      <vt:lpstr>Альбатрос D.III</vt:lpstr>
      <vt:lpstr>Бомбардировщик Zeppelin-Staaken R.IV</vt:lpstr>
      <vt:lpstr>«Золотой век»  1919-1938</vt:lpstr>
      <vt:lpstr>Между Первой и Второй  мировыми войнами</vt:lpstr>
      <vt:lpstr>Между Первой и Второй  мировыми войнами</vt:lpstr>
      <vt:lpstr>Разработка реактивного двигателя</vt:lpstr>
      <vt:lpstr>Авиация в Советской республике</vt:lpstr>
      <vt:lpstr>Авиация в Советской республике</vt:lpstr>
      <vt:lpstr>Авиация в Советской республике</vt:lpstr>
      <vt:lpstr>Авиация в Советской республике</vt:lpstr>
      <vt:lpstr>Авиация в Советской республике</vt:lpstr>
      <vt:lpstr>Вторая мировая война  1939-1945</vt:lpstr>
      <vt:lpstr>Перед войной</vt:lpstr>
      <vt:lpstr>Перед войной</vt:lpstr>
      <vt:lpstr>Перед войной</vt:lpstr>
      <vt:lpstr>Перед войной</vt:lpstr>
      <vt:lpstr>Перед войной</vt:lpstr>
      <vt:lpstr>Перед войной</vt:lpstr>
      <vt:lpstr>Начало войны</vt:lpstr>
      <vt:lpstr>Начало войны</vt:lpstr>
      <vt:lpstr>Начало войны</vt:lpstr>
      <vt:lpstr>Перелом в ходе войны</vt:lpstr>
      <vt:lpstr>Новые самолеты</vt:lpstr>
      <vt:lpstr>Новые самолеты</vt:lpstr>
      <vt:lpstr>Победа!!!</vt:lpstr>
      <vt:lpstr>Другие страны</vt:lpstr>
      <vt:lpstr>Новые типы ЛА</vt:lpstr>
      <vt:lpstr>Боевая авиация России 1946-н.в.</vt:lpstr>
      <vt:lpstr>Реактивная эра</vt:lpstr>
      <vt:lpstr>Реактивная эра</vt:lpstr>
      <vt:lpstr>Реактивная эра</vt:lpstr>
      <vt:lpstr>Самый скоростной в мире самолет с ТВД</vt:lpstr>
      <vt:lpstr>Сверхзвуковая боевая авиация</vt:lpstr>
      <vt:lpstr>Сверхзвуковая боевая авиация</vt:lpstr>
      <vt:lpstr>Сверхзвуковая боевая авиация</vt:lpstr>
      <vt:lpstr>Сверхзвуковая боевая авиация</vt:lpstr>
      <vt:lpstr>Сверхзвуковая боевая авиация</vt:lpstr>
      <vt:lpstr>Сверхзвуковая боевая авиация</vt:lpstr>
      <vt:lpstr>Сверхзвуковая боевая авиация</vt:lpstr>
      <vt:lpstr>Штурмовики</vt:lpstr>
      <vt:lpstr>Авиация стратегического назначения</vt:lpstr>
      <vt:lpstr>Гражданская авиация России 1946-н.в.</vt:lpstr>
      <vt:lpstr>Пассажирские самолеты</vt:lpstr>
      <vt:lpstr>Пассажирские самолеты</vt:lpstr>
      <vt:lpstr>Пассажирские самолеты</vt:lpstr>
      <vt:lpstr>Пассажирские самолеты</vt:lpstr>
      <vt:lpstr>Пассажирские самолеты</vt:lpstr>
      <vt:lpstr>Пассажирские самолеты</vt:lpstr>
      <vt:lpstr>Пассажирские самолеты</vt:lpstr>
      <vt:lpstr>Транспортные самолеты</vt:lpstr>
      <vt:lpstr>Транспортные самолеты</vt:lpstr>
      <vt:lpstr>Транспортные самолеты</vt:lpstr>
      <vt:lpstr>Транспортные самолеты</vt:lpstr>
      <vt:lpstr>Вертолеты России 1946-н.в.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Вертолеты</vt:lpstr>
      <vt:lpstr>Поколения ЛА</vt:lpstr>
      <vt:lpstr>Поколения реактивных истребителей</vt:lpstr>
      <vt:lpstr>Поколения реактивных истребителей</vt:lpstr>
      <vt:lpstr>Поколения реактивных истребителей</vt:lpstr>
      <vt:lpstr>Поколения реактивных истребителей</vt:lpstr>
      <vt:lpstr>Поколения реактивных истребителей</vt:lpstr>
      <vt:lpstr>Поколения реактивных истребителей</vt:lpstr>
      <vt:lpstr>Поколения вертолетов</vt:lpstr>
      <vt:lpstr>Поколения вертолетов</vt:lpstr>
      <vt:lpstr>Поколения вертолетов</vt:lpstr>
      <vt:lpstr>Поколения вертолетов</vt:lpstr>
      <vt:lpstr>Поколения вертолетов</vt:lpstr>
      <vt:lpstr>Поколения вертолетов</vt:lpstr>
      <vt:lpstr>ЛА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</dc:title>
  <dc:creator>Alexey</dc:creator>
  <cp:lastModifiedBy>Артем Андреевич</cp:lastModifiedBy>
  <cp:revision>335</cp:revision>
  <dcterms:created xsi:type="dcterms:W3CDTF">2016-09-06T11:13:26Z</dcterms:created>
  <dcterms:modified xsi:type="dcterms:W3CDTF">2026-02-25T07:16:01Z</dcterms:modified>
</cp:coreProperties>
</file>