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6" r:id="rId2"/>
    <p:sldId id="311" r:id="rId3"/>
    <p:sldId id="258" r:id="rId4"/>
    <p:sldId id="379" r:id="rId5"/>
    <p:sldId id="383" r:id="rId6"/>
    <p:sldId id="380" r:id="rId7"/>
    <p:sldId id="381" r:id="rId8"/>
    <p:sldId id="382" r:id="rId9"/>
    <p:sldId id="377" r:id="rId10"/>
    <p:sldId id="378" r:id="rId11"/>
    <p:sldId id="387" r:id="rId12"/>
    <p:sldId id="388" r:id="rId13"/>
    <p:sldId id="389" r:id="rId14"/>
    <p:sldId id="260" r:id="rId15"/>
    <p:sldId id="264" r:id="rId16"/>
    <p:sldId id="400" r:id="rId17"/>
    <p:sldId id="401" r:id="rId18"/>
    <p:sldId id="402" r:id="rId19"/>
    <p:sldId id="403" r:id="rId20"/>
    <p:sldId id="404" r:id="rId21"/>
    <p:sldId id="405" r:id="rId22"/>
    <p:sldId id="406" r:id="rId23"/>
    <p:sldId id="407" r:id="rId24"/>
    <p:sldId id="408" r:id="rId25"/>
    <p:sldId id="409" r:id="rId26"/>
    <p:sldId id="429" r:id="rId27"/>
    <p:sldId id="443" r:id="rId28"/>
    <p:sldId id="430" r:id="rId29"/>
    <p:sldId id="411" r:id="rId30"/>
    <p:sldId id="415" r:id="rId31"/>
    <p:sldId id="418" r:id="rId32"/>
    <p:sldId id="419" r:id="rId33"/>
    <p:sldId id="420" r:id="rId34"/>
    <p:sldId id="421" r:id="rId35"/>
    <p:sldId id="422" r:id="rId36"/>
    <p:sldId id="423" r:id="rId37"/>
    <p:sldId id="424" r:id="rId38"/>
    <p:sldId id="425" r:id="rId39"/>
    <p:sldId id="426" r:id="rId40"/>
    <p:sldId id="427" r:id="rId41"/>
    <p:sldId id="428" r:id="rId42"/>
    <p:sldId id="431" r:id="rId43"/>
    <p:sldId id="432" r:id="rId44"/>
    <p:sldId id="434" r:id="rId45"/>
    <p:sldId id="435" r:id="rId46"/>
    <p:sldId id="436" r:id="rId47"/>
    <p:sldId id="437" r:id="rId48"/>
    <p:sldId id="337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4434" autoAdjust="0"/>
  </p:normalViewPr>
  <p:slideViewPr>
    <p:cSldViewPr>
      <p:cViewPr varScale="1">
        <p:scale>
          <a:sx n="116" d="100"/>
          <a:sy n="116" d="100"/>
        </p:scale>
        <p:origin x="153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0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CEED4-4BA8-4DE1-AF6C-C5823884BFAF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CC7AD-8F3D-46EB-A491-BD5A663065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0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04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895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55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0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434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2938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8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950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253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4056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7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68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118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908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3277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9372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736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125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8548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767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058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9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8124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119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049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3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Исаак Ньютон</a:t>
            </a:r>
            <a:r>
              <a:rPr lang="ru-RU" baseline="0" dirty="0"/>
              <a:t> (1642-1727) - английский физик, математик, механик и астроном, один из создателей классической физики.</a:t>
            </a:r>
          </a:p>
          <a:p>
            <a:r>
              <a:rPr lang="ru-RU" dirty="0"/>
              <a:t>Даниил Бернулли (1700-1782) -  швейцарский физик, механик и математик, один из создателей гидродинамики и математической физики.</a:t>
            </a:r>
          </a:p>
          <a:p>
            <a:r>
              <a:rPr lang="ru-RU" dirty="0"/>
              <a:t>Леонард Эйлер (1707-1783) - швейцарский, немецкий и российский математик и механик.</a:t>
            </a:r>
          </a:p>
          <a:p>
            <a:r>
              <a:rPr lang="vi-VN" dirty="0"/>
              <a:t>Жан Лерон Д’Аламбер</a:t>
            </a:r>
            <a:r>
              <a:rPr lang="ru-RU" dirty="0"/>
              <a:t> (1717-1783) - французский учёный-энциклопедист. Широко известен как философ, математик и механик.</a:t>
            </a:r>
          </a:p>
          <a:p>
            <a:r>
              <a:rPr lang="ru-RU" dirty="0"/>
              <a:t>Луи Мари</a:t>
            </a:r>
            <a:r>
              <a:rPr lang="ru-RU" baseline="0" dirty="0"/>
              <a:t> Навье (1785-1836)  - французский механик и инженер.</a:t>
            </a:r>
          </a:p>
          <a:p>
            <a:r>
              <a:rPr lang="ru-RU" baseline="0" dirty="0"/>
              <a:t>Джордж Стокс (1819-1903) - английский математик, механик и физик-теоретик ирландского происхождения.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672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Николай Егорович Жуковский (1847-1921) - русский механик, создатель аэродинамики как науки.</a:t>
            </a:r>
          </a:p>
          <a:p>
            <a:r>
              <a:rPr lang="ru-RU" dirty="0"/>
              <a:t>Иван Всеволодович Мещерский (1859-1935) - русский и советский учёный-механик.</a:t>
            </a:r>
          </a:p>
          <a:p>
            <a:r>
              <a:rPr lang="ru-RU" dirty="0"/>
              <a:t>Константин Эдуардович Циолковский (1857-1935) - российский и советский учёный-самоучка и изобретатель, школьный учитель. Основоположник теоретической космонавтики.</a:t>
            </a:r>
          </a:p>
          <a:p>
            <a:r>
              <a:rPr lang="ru-RU" dirty="0"/>
              <a:t>Людвиг Прандтль (1875-1953) - немецкий физик, внёс существенный вклад в основы гидродинамики и разработал теорию пограничного слоя.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25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Андрей Николаевич Туполев (1888-1972) - русский и советский авиаконструктор, академик.</a:t>
            </a:r>
          </a:p>
          <a:p>
            <a:r>
              <a:rPr lang="ru-RU" dirty="0"/>
              <a:t>Сергей Алексеевич Чаплыгин (1869-1942) -русский и советский механик и математик, один из основателей </a:t>
            </a:r>
            <a:r>
              <a:rPr lang="ru-RU" dirty="0" err="1"/>
              <a:t>гидро</a:t>
            </a:r>
            <a:r>
              <a:rPr lang="ru-RU" dirty="0"/>
              <a:t>- и аэродинамики, академик.</a:t>
            </a:r>
          </a:p>
          <a:p>
            <a:r>
              <a:rPr lang="ru-RU" dirty="0"/>
              <a:t>Сергей Павлович Королёв (1906-1966) - советский учёный, конструктор и организатор производства ракетно-космической техники и ракетного оружия СССР, основоположник практической космонавтики.</a:t>
            </a:r>
          </a:p>
          <a:p>
            <a:r>
              <a:rPr lang="ru-RU" dirty="0"/>
              <a:t>Владимир Васильевич </a:t>
            </a:r>
            <a:r>
              <a:rPr lang="ru-RU" dirty="0" err="1"/>
              <a:t>Струминский</a:t>
            </a:r>
            <a:r>
              <a:rPr lang="ru-RU" dirty="0"/>
              <a:t> (1914-1998) - советский и российский учёный в области аэродинамики, летательных аппаратов и теоретических основ самолётостроения, академик.</a:t>
            </a:r>
          </a:p>
          <a:p>
            <a:r>
              <a:rPr lang="ru-RU" dirty="0"/>
              <a:t>Мстислав Всеволодович Келдыш (1911-1978) - советский учёный-инженер</a:t>
            </a:r>
            <a:r>
              <a:rPr lang="ru-RU" baseline="0" dirty="0"/>
              <a:t> </a:t>
            </a:r>
            <a:r>
              <a:rPr lang="ru-RU" dirty="0"/>
              <a:t>в области математики и механики, организатор советской науки.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98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Рекорд высоты: 1977 г.,</a:t>
            </a:r>
            <a:r>
              <a:rPr lang="ru-RU" baseline="0" dirty="0"/>
              <a:t> </a:t>
            </a:r>
            <a:r>
              <a:rPr lang="ru-RU" dirty="0"/>
              <a:t>37650 м, А. Федотов, МиГ-25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82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X</a:t>
            </a:r>
            <a:r>
              <a:rPr lang="ru-RU" b="1" dirty="0"/>
              <a:t>-15</a:t>
            </a:r>
            <a:r>
              <a:rPr lang="ru-RU" dirty="0"/>
              <a:t> (рус. «</a:t>
            </a:r>
            <a:r>
              <a:rPr lang="ru-RU" b="1" dirty="0"/>
              <a:t>Икс-15</a:t>
            </a:r>
            <a:r>
              <a:rPr lang="ru-RU" dirty="0"/>
              <a:t>») — экспериментальный </a:t>
            </a:r>
            <a:r>
              <a:rPr lang="ru-RU" dirty="0" err="1"/>
              <a:t>самолёт-ракетоплан</a:t>
            </a:r>
            <a:r>
              <a:rPr lang="ru-RU" dirty="0"/>
              <a:t> США, оснащённый ракетными двигателями. Первый и в течение 40 лет единственный в истории пилотируемый гиперзвуковой летательный аппарат-самолёт, совершавший суборбитальные</a:t>
            </a:r>
            <a:r>
              <a:rPr lang="ru-RU" baseline="0" dirty="0"/>
              <a:t> </a:t>
            </a:r>
            <a:r>
              <a:rPr lang="ru-RU" dirty="0"/>
              <a:t>пилотируемые космические полёты. Первый многоразовый космический корабль.</a:t>
            </a:r>
            <a:r>
              <a:rPr lang="en-US" dirty="0"/>
              <a:t> </a:t>
            </a:r>
            <a:r>
              <a:rPr lang="ru-RU" dirty="0"/>
              <a:t>Максимальная скорость — 7274 км/ч. Максимальная высота — 107,96 км.</a:t>
            </a:r>
            <a:r>
              <a:rPr lang="en-US" dirty="0"/>
              <a:t> </a:t>
            </a:r>
            <a:r>
              <a:rPr lang="ru-RU" dirty="0"/>
              <a:t>Конец эксплуатации: декабрь 1970 года.</a:t>
            </a:r>
            <a:r>
              <a:rPr lang="ru-RU" baseline="0" dirty="0"/>
              <a:t> </a:t>
            </a:r>
            <a:r>
              <a:rPr lang="ru-RU" dirty="0"/>
              <a:t>Единиц произведено: 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387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err="1"/>
              <a:t>Virgin</a:t>
            </a:r>
            <a:r>
              <a:rPr lang="ru-RU" b="0" dirty="0"/>
              <a:t> </a:t>
            </a:r>
            <a:r>
              <a:rPr lang="ru-RU" b="0" dirty="0" err="1"/>
              <a:t>Atlantic</a:t>
            </a:r>
            <a:r>
              <a:rPr lang="ru-RU" b="0" dirty="0"/>
              <a:t> </a:t>
            </a:r>
            <a:r>
              <a:rPr lang="ru-RU" b="0" dirty="0" err="1"/>
              <a:t>GlobalFlyer</a:t>
            </a:r>
            <a:r>
              <a:rPr lang="ru-RU" b="0" dirty="0"/>
              <a:t> — экспериментальный одноместный реактивный самолёт, созданный для кругосветного беспосадочного перелёта без дозаправок.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CC7AD-8F3D-46EB-A491-BD5A663065E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09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25.02.2026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ransportbasis.ru/baits-814-1.html" TargetMode="External"/><Relationship Id="rId5" Type="http://schemas.openxmlformats.org/officeDocument/2006/relationships/image" Target="../media/image52.gif"/><Relationship Id="rId4" Type="http://schemas.openxmlformats.org/officeDocument/2006/relationships/hyperlink" Target="http://www.google.ru/url?sa=i&amp;rct=j&amp;q=&amp;esrc=s&amp;source=images&amp;cd=&amp;cad=rja&amp;uact=8&amp;ved=0ahUKEwjZ5aahk57PAhVqI8AKHYPlAGYQjRwIBw&amp;url=http://www.13min.ru/drugoe/process-ispytaniya-samoletov.html&amp;bvm=bv.133178914,d.ZGg&amp;psig=AFQjCNGtL_nCc16ekjS7nboKz-40cdIWlg&amp;ust=1474467223093447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ahUKEwjQ5ZzalJ7PAhWkA8AKHd1RDz4QjRwIBw&amp;url=http://superjet100.info/wiki:optimum-ad&amp;bvm=bv.133178914,d.ZGg&amp;psig=AFQjCNGtL_nCc16ekjS7nboKz-40cdIWlg&amp;ust=147446722309344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200" dirty="0">
                <a:solidFill>
                  <a:srgbClr val="FFC000"/>
                </a:solidFill>
              </a:rPr>
              <a:t>Лекция 3</a:t>
            </a:r>
            <a:br>
              <a:rPr lang="ru-RU" sz="3200" dirty="0">
                <a:solidFill>
                  <a:srgbClr val="FFC000"/>
                </a:solidFill>
              </a:rPr>
            </a:br>
            <a:r>
              <a:rPr lang="ru-RU" sz="4800" dirty="0"/>
              <a:t>Элементы аэродинамики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082" y="6381328"/>
            <a:ext cx="1621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Улан-Удэ 2025</a:t>
            </a:r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533400" y="4221088"/>
            <a:ext cx="7854696" cy="1752600"/>
          </a:xfrm>
          <a:prstGeom prst="rect">
            <a:avLst/>
          </a:prstGeom>
        </p:spPr>
        <p:txBody>
          <a:bodyPr vert="horz" lIns="0" rIns="18288">
            <a:normAutofit/>
          </a:bodyPr>
          <a:lstStyle/>
          <a:p>
            <a:pPr marR="45720" lvl="0" algn="r">
              <a:buClr>
                <a:schemeClr val="accent3"/>
              </a:buClr>
              <a:buSzPct val="95000"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i="1" dirty="0"/>
              <a:t>Работайте</a:t>
            </a:r>
            <a:r>
              <a:rPr lang="ru-RU" dirty="0"/>
              <a:t>, </a:t>
            </a:r>
            <a:r>
              <a:rPr lang="ru-RU" i="1" dirty="0"/>
              <a:t>работайте</a:t>
            </a:r>
            <a:r>
              <a:rPr lang="ru-RU" dirty="0"/>
              <a:t>  -</a:t>
            </a:r>
          </a:p>
          <a:p>
            <a:pPr marR="45720" lvl="0" algn="r">
              <a:buClr>
                <a:schemeClr val="accent3"/>
              </a:buClr>
              <a:buSzPct val="95000"/>
              <a:defRPr/>
            </a:pPr>
            <a:r>
              <a:rPr lang="ru-RU" dirty="0"/>
              <a:t>- </a:t>
            </a:r>
            <a:r>
              <a:rPr lang="ru-RU" i="1" dirty="0"/>
              <a:t>а понимание</a:t>
            </a:r>
            <a:r>
              <a:rPr lang="ru-RU" dirty="0"/>
              <a:t> придёт потом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</a:t>
            </a:r>
          </a:p>
          <a:p>
            <a:pPr marL="0" marR="4572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Жан </a:t>
            </a:r>
            <a:r>
              <a:rPr kumimoji="0" lang="ru-RU" sz="18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Лерон</a:t>
            </a: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</a:t>
            </a:r>
            <a:r>
              <a:rPr lang="en-US" i="1" dirty="0"/>
              <a:t>’</a:t>
            </a:r>
            <a:r>
              <a:rPr lang="ru-RU" i="1" dirty="0"/>
              <a:t>Аламбер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Атмосфера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015663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2900" dirty="0">
                <a:solidFill>
                  <a:schemeClr val="tx2"/>
                </a:solidFill>
              </a:rPr>
              <a:t>Это газовая (воздушная) оболочка, окружающая Землю.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2996952"/>
            <a:ext cx="8435280" cy="1446550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200" dirty="0"/>
              <a:t>Высота атмосферы более 2000 км. Точно определить границу атмосферы трудно, т.к. переход от нее к космосу совершается плавно, на больших высотах плотность воздуха очень мала. Но 95% массы воздуха находится до высоты 20 км.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Картинки по запросу атмосфе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387416"/>
            <a:ext cx="3294112" cy="2470584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457200" y="4653136"/>
            <a:ext cx="4762872" cy="180049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spc="200" dirty="0">
                <a:solidFill>
                  <a:schemeClr val="tx2"/>
                </a:solidFill>
              </a:rPr>
              <a:t>Состав воздуха: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i="1" dirty="0"/>
              <a:t>N</a:t>
            </a:r>
            <a:r>
              <a:rPr lang="en-US" sz="2400" b="1" i="1" baseline="-25000" dirty="0"/>
              <a:t>2</a:t>
            </a:r>
            <a:r>
              <a:rPr lang="en-US" sz="2400" b="1" dirty="0"/>
              <a:t> </a:t>
            </a:r>
            <a:r>
              <a:rPr lang="ru-RU" sz="2400" b="1" dirty="0"/>
              <a:t>– 78%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i="1" dirty="0"/>
              <a:t>O</a:t>
            </a:r>
            <a:r>
              <a:rPr lang="en-US" sz="2400" b="1" i="1" baseline="-25000" dirty="0"/>
              <a:t>2</a:t>
            </a:r>
            <a:r>
              <a:rPr lang="en-US" sz="2400" b="1" dirty="0"/>
              <a:t> </a:t>
            </a:r>
            <a:r>
              <a:rPr lang="ru-RU" sz="2400" b="1" dirty="0"/>
              <a:t>– 21%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400" b="1" i="1" dirty="0"/>
              <a:t>CO</a:t>
            </a:r>
            <a:r>
              <a:rPr lang="en-US" sz="2400" b="1" i="1" baseline="-25000" dirty="0"/>
              <a:t>2</a:t>
            </a:r>
            <a:r>
              <a:rPr lang="en-US" sz="2400" b="1" dirty="0"/>
              <a:t> </a:t>
            </a:r>
            <a:r>
              <a:rPr lang="ru-RU" sz="2400" b="1" dirty="0"/>
              <a:t>и др. газы – 1%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Атмосфера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7079"/>
            <a:ext cx="4042792" cy="3370153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Состоит из 5 слоев: 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200" dirty="0"/>
              <a:t>тропосфера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200" dirty="0"/>
              <a:t>стратосфера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200" dirty="0"/>
              <a:t>мезосфера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200" dirty="0"/>
              <a:t>термосфера </a:t>
            </a:r>
          </a:p>
          <a:p>
            <a:pPr marL="457200" lvl="0" indent="-45720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defRPr/>
            </a:pPr>
            <a:r>
              <a:rPr lang="ru-RU" sz="3200" dirty="0"/>
              <a:t>экзосфера</a:t>
            </a:r>
            <a:endParaRPr lang="ru-RU" sz="2800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" y="5949280"/>
            <a:ext cx="843528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buClrTx/>
              <a:buSzTx/>
              <a:defRPr/>
            </a:pPr>
            <a:r>
              <a:rPr lang="ru-RU" sz="2400" dirty="0">
                <a:solidFill>
                  <a:schemeClr val="tx2"/>
                </a:solidFill>
              </a:rPr>
              <a:t>Самолеты и вертолеты летают в тропосфере, некоторые самолеты – в стратосфере.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266" y="1916832"/>
            <a:ext cx="3965591" cy="4008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Тропосфера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3200876"/>
          </a:xfrm>
        </p:spPr>
        <p:txBody>
          <a:bodyPr wrap="square">
            <a:spAutoFit/>
          </a:bodyPr>
          <a:lstStyle/>
          <a:p>
            <a:pPr marL="0" lvl="0" indent="0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Это нижний слой атмосферы толщиной около 11 км. Температура с подъемом на высоту падает (6,5°С на каждый км). Холодные верхние слои воздуха опускаются, а теплые поднимаются. Так образуются облака, выпадают осадки, дуют ветры.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ClrTx/>
              <a:buSzTx/>
              <a:buNone/>
              <a:defRPr/>
            </a:pPr>
            <a:r>
              <a:rPr lang="ru-RU" sz="2400" dirty="0"/>
              <a:t>В тропосфере сосредоточен почти весь водяной пар и пыль, что может привести к ухудшению видимости или обледенению ЛА.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572" y="4938151"/>
            <a:ext cx="3656856" cy="19198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Стратосфера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1854354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ru-RU" sz="2800" dirty="0">
                <a:solidFill>
                  <a:schemeClr val="tx2"/>
                </a:solidFill>
                <a:latin typeface="+mj-lt"/>
              </a:rPr>
              <a:t>Находится на высоте от 11 до 50 км. До высоты 20 км температура -</a:t>
            </a:r>
            <a:r>
              <a:rPr lang="ru-RU" sz="2800" dirty="0" err="1">
                <a:solidFill>
                  <a:schemeClr val="tx2"/>
                </a:solidFill>
                <a:latin typeface="+mj-lt"/>
              </a:rPr>
              <a:t>56°С</a:t>
            </a:r>
            <a:r>
              <a:rPr lang="ru-RU" sz="2800" dirty="0">
                <a:solidFill>
                  <a:schemeClr val="tx2"/>
                </a:solidFill>
                <a:latin typeface="+mj-lt"/>
              </a:rPr>
              <a:t>, а потом возрастает.</a:t>
            </a:r>
          </a:p>
          <a:p>
            <a:pPr marL="0" lvl="0" indent="0" algn="just">
              <a:spcBef>
                <a:spcPct val="0"/>
              </a:spcBef>
              <a:spcAft>
                <a:spcPts val="300"/>
              </a:spcAft>
              <a:buClrTx/>
              <a:buSzTx/>
              <a:buNone/>
              <a:defRPr/>
            </a:pPr>
            <a:r>
              <a:rPr lang="ru-RU" sz="2800" dirty="0">
                <a:latin typeface="+mj-lt"/>
              </a:rPr>
              <a:t>Нет облаков и постоянно дуют сильные ветра в одном направлении. </a:t>
            </a:r>
          </a:p>
        </p:txBody>
      </p:sp>
      <p:pic>
        <p:nvPicPr>
          <p:cNvPr id="46082" name="Picture 2" descr="Картинки по запросу миг 2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3197" y="3928866"/>
            <a:ext cx="4457607" cy="2785118"/>
          </a:xfrm>
          <a:prstGeom prst="round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Скорости полета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Скорости полета 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1665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Чем больше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tx2"/>
                </a:solidFill>
              </a:rPr>
              <a:t>, тем сильнее сжимается воздух.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564904"/>
            <a:ext cx="843528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малые дозвуковые скорости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≤ 0,4..0,6</a:t>
            </a:r>
            <a:r>
              <a:rPr lang="ru-RU" sz="2400" dirty="0">
                <a:solidFill>
                  <a:schemeClr val="tx2"/>
                </a:solidFill>
              </a:rPr>
              <a:t>, сжимаемость воздуха практически не проявляется.</a:t>
            </a:r>
          </a:p>
        </p:txBody>
      </p:sp>
      <p:pic>
        <p:nvPicPr>
          <p:cNvPr id="63492" name="Picture 4" descr="Картинки по запросу вертолет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3789040"/>
            <a:ext cx="3178392" cy="2564904"/>
          </a:xfrm>
          <a:prstGeom prst="rect">
            <a:avLst/>
          </a:prstGeom>
          <a:noFill/>
        </p:spPr>
      </p:pic>
      <p:pic>
        <p:nvPicPr>
          <p:cNvPr id="63494" name="Picture 6" descr="Картинки по запросу ан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077072"/>
            <a:ext cx="4608512" cy="238490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044900" y="6300028"/>
            <a:ext cx="798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Ан-26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40104" y="6300028"/>
            <a:ext cx="1577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Robinson R44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Скорости полета 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1665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Чем больше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tx2"/>
                </a:solidFill>
              </a:rPr>
              <a:t>, тем сильнее сжимается воздух.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564904"/>
            <a:ext cx="843528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большие дозвуковые скорости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≈ 0,6..0,9</a:t>
            </a:r>
            <a:r>
              <a:rPr lang="ru-RU" sz="2400" dirty="0">
                <a:solidFill>
                  <a:schemeClr val="tx2"/>
                </a:solidFill>
              </a:rPr>
              <a:t>, силовое взаимодействие ЛА с воздухом существенно, но тепловое практически отсутствует.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875015" y="6309320"/>
            <a:ext cx="1393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Airbus </a:t>
            </a:r>
            <a:r>
              <a:rPr lang="ru-RU" dirty="0"/>
              <a:t>А320</a:t>
            </a:r>
          </a:p>
        </p:txBody>
      </p:sp>
      <p:pic>
        <p:nvPicPr>
          <p:cNvPr id="72706" name="Picture 2" descr="Картинки по запросу a 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4017986"/>
            <a:ext cx="5715000" cy="22193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Скорости полета 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1665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Чем больше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tx2"/>
                </a:solidFill>
              </a:rPr>
              <a:t>, тем сильнее сжимается воздух.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564904"/>
            <a:ext cx="843528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трансзвуковые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≈ 1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 </a:t>
            </a:r>
            <a:r>
              <a:rPr lang="ru-RU" sz="2400" b="1" dirty="0">
                <a:solidFill>
                  <a:srgbClr val="FF0000"/>
                </a:solidFill>
              </a:rPr>
              <a:t>сверхзвуковые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&gt; 1</a:t>
            </a:r>
            <a:r>
              <a:rPr lang="ru-RU" sz="2400" dirty="0">
                <a:solidFill>
                  <a:schemeClr val="tx2"/>
                </a:solidFill>
              </a:rPr>
              <a:t>, при которых учитывается не только силовое, но и тепловое взаимодействие ЛА и воздуха.</a:t>
            </a:r>
          </a:p>
        </p:txBody>
      </p:sp>
      <p:pic>
        <p:nvPicPr>
          <p:cNvPr id="73730" name="Picture 2" descr="Картинки по запросу су 3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645024"/>
            <a:ext cx="5472608" cy="314470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03053" y="6309320"/>
            <a:ext cx="737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Су-35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Скорости полета ЛА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61665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3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Чем больше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 dirty="0">
                <a:solidFill>
                  <a:schemeClr val="tx2"/>
                </a:solidFill>
              </a:rPr>
              <a:t>, тем сильнее сжимается воздух.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57200" y="2564904"/>
            <a:ext cx="843528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179388" lvl="0" indent="-179388">
              <a:spcBef>
                <a:spcPct val="0"/>
              </a:spcBef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FF0000"/>
                </a:solidFill>
              </a:rPr>
              <a:t>гиперзвуковые скорости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≥ 5</a:t>
            </a:r>
            <a:r>
              <a:rPr lang="ru-RU" sz="2400" dirty="0">
                <a:solidFill>
                  <a:schemeClr val="tx2"/>
                </a:solidFill>
              </a:rPr>
              <a:t>, силовое и тепловое взаимодействие ЛА и воздуха настолько интенсивно, что может сопровождаться эрозией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обшивки ЛА.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03888" y="6444044"/>
            <a:ext cx="353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/>
              <a:t>Ракетоплан</a:t>
            </a:r>
            <a:r>
              <a:rPr lang="ru-RU" dirty="0"/>
              <a:t> </a:t>
            </a:r>
            <a:r>
              <a:rPr lang="en-US" dirty="0"/>
              <a:t>North American X-15</a:t>
            </a:r>
            <a:endParaRPr lang="ru-RU" dirty="0"/>
          </a:p>
        </p:txBody>
      </p:sp>
      <p:pic>
        <p:nvPicPr>
          <p:cNvPr id="74756" name="Picture 4" descr="Картинки по запросу X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933055"/>
            <a:ext cx="4752528" cy="2527393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Полет аэродинамических ЛА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Принятые сокращения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686800" cy="438912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ЛА</a:t>
            </a:r>
            <a:r>
              <a:rPr lang="ru-RU" sz="2500" dirty="0"/>
              <a:t> – летательный аппарат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МСА</a:t>
            </a:r>
            <a:r>
              <a:rPr lang="ru-RU" sz="2500" dirty="0"/>
              <a:t> – международная стандартная атмосфера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ПС</a:t>
            </a:r>
            <a:r>
              <a:rPr lang="ru-RU" sz="2500" dirty="0"/>
              <a:t> – пограничный слой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2500" b="1" dirty="0"/>
              <a:t>ЦАГИ</a:t>
            </a:r>
            <a:r>
              <a:rPr lang="ru-RU" sz="2500" dirty="0"/>
              <a:t> – Центральный аэрогидродинамический институт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Аэродинамический принцип полета</a:t>
            </a: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67544" y="2132856"/>
            <a:ext cx="8208912" cy="144016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800" dirty="0">
                <a:solidFill>
                  <a:schemeClr val="bg1"/>
                </a:solidFill>
              </a:rPr>
              <a:t>Подъемная сила </a:t>
            </a:r>
            <a:r>
              <a:rPr lang="ru-RU" sz="2800" dirty="0"/>
              <a:t>создаётся за счёт разницы давлений воздуха на нижней и верхней поверхностях крыла</a:t>
            </a:r>
            <a:r>
              <a:rPr lang="ru-RU" sz="2800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76802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3811860"/>
            <a:ext cx="5715000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/>
              <a:t>Аэродинамическое качество</a:t>
            </a:r>
            <a:endParaRPr lang="ru-RU" sz="4000" dirty="0"/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1569660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ЛА создает подъемную силу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и преодолевает силу лобового сопротивления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. </a:t>
            </a:r>
            <a:r>
              <a:rPr lang="ru-RU" sz="2400" i="1" dirty="0">
                <a:solidFill>
                  <a:schemeClr val="tx2"/>
                </a:solidFill>
              </a:rPr>
              <a:t>Чем больше подъемная сила и чем меньше сила лобового сопротивления, тем более совершенна геометрическая форма ЛА.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Планёр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830997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400" dirty="0"/>
              <a:t>Нет силовой установки, поэтому полёт возможен только со снижением под углом 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ru-RU" sz="2400" dirty="0"/>
              <a:t> со скоростью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400" dirty="0"/>
              <a:t>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2800" y="3356992"/>
            <a:ext cx="3064079" cy="22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Самолет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435280" cy="1277273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Совершает полет за счет тяги, создаваемой силовой установкой, и подъемной силы, создаваемой крылом.</a:t>
            </a:r>
          </a:p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400" dirty="0"/>
              <a:t>Тяга создается либо воздушным винтом либо струей газов.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852" y="3717032"/>
            <a:ext cx="38882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Вертолет</a:t>
            </a: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435280" cy="830997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400" dirty="0">
                <a:solidFill>
                  <a:schemeClr val="tx2"/>
                </a:solidFill>
              </a:rPr>
              <a:t>Подъемная сила создается </a:t>
            </a:r>
            <a:r>
              <a:rPr lang="ru-RU" sz="2400" i="1" dirty="0">
                <a:solidFill>
                  <a:schemeClr val="tx2"/>
                </a:solidFill>
              </a:rPr>
              <a:t>несущим винтом </a:t>
            </a:r>
            <a:r>
              <a:rPr lang="ru-RU" sz="2400" i="1" dirty="0"/>
              <a:t>1</a:t>
            </a:r>
            <a:r>
              <a:rPr lang="ru-RU" sz="2400" dirty="0">
                <a:solidFill>
                  <a:schemeClr val="tx2"/>
                </a:solidFill>
              </a:rPr>
              <a:t>, который приводится во вращение двигателем.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2"/>
          <a:stretch>
            <a:fillRect/>
          </a:stretch>
        </p:blipFill>
        <p:spPr bwMode="auto">
          <a:xfrm>
            <a:off x="1922568" y="2780928"/>
            <a:ext cx="5298864" cy="21602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Аэродинамика крыла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Параметры крыла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4654643"/>
            <a:ext cx="8435280" cy="2086725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chemeClr val="tx2"/>
                </a:solidFill>
              </a:rPr>
              <a:t>Профиль крыла </a:t>
            </a:r>
            <a:r>
              <a:rPr lang="ru-RU" sz="2400" dirty="0">
                <a:solidFill>
                  <a:schemeClr val="tx2"/>
                </a:solidFill>
              </a:rPr>
              <a:t>– это сечение крыла плоскостью, параллельной плоскости симметрии (сечение </a:t>
            </a:r>
            <a:r>
              <a:rPr lang="ru-RU" sz="2400" i="1" dirty="0">
                <a:solidFill>
                  <a:schemeClr val="tx2"/>
                </a:solidFill>
              </a:rPr>
              <a:t>А-А</a:t>
            </a:r>
            <a:r>
              <a:rPr lang="ru-RU" sz="2400" dirty="0">
                <a:solidFill>
                  <a:schemeClr val="tx2"/>
                </a:solidFill>
              </a:rPr>
              <a:t>).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Хорда профиля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en-US" sz="2400" b="1" i="1" dirty="0">
                <a:solidFill>
                  <a:schemeClr val="tx2"/>
                </a:solidFill>
              </a:rPr>
              <a:t>b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– отрезок, соединяющий наиболее удаленные точки профиля.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tx2"/>
                </a:solidFill>
              </a:rPr>
              <a:t>Размах крыла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lang="ru-RU" sz="2400" b="1" i="1" dirty="0" err="1">
                <a:solidFill>
                  <a:schemeClr val="tx2"/>
                </a:solidFill>
              </a:rPr>
              <a:t>l</a:t>
            </a:r>
            <a:r>
              <a:rPr lang="ru-RU" sz="2400" dirty="0">
                <a:solidFill>
                  <a:schemeClr val="tx2"/>
                </a:solidFill>
              </a:rPr>
              <a:t> – расстояние между его концами.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772815"/>
            <a:ext cx="5904656" cy="28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Формы профилей</a:t>
            </a: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крыла</a:t>
            </a:r>
          </a:p>
        </p:txBody>
      </p:sp>
      <p:sp>
        <p:nvSpPr>
          <p:cNvPr id="12" name="Содержимое 2"/>
          <p:cNvSpPr>
            <a:spLocks noGrp="1"/>
          </p:cNvSpPr>
          <p:nvPr>
            <p:ph idx="1"/>
          </p:nvPr>
        </p:nvSpPr>
        <p:spPr>
          <a:xfrm>
            <a:off x="323528" y="1325081"/>
            <a:ext cx="5616624" cy="5632311"/>
          </a:xfr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1 - симметричный (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для сверхзвуковых самолетов и для оперения</a:t>
            </a:r>
            <a:r>
              <a:rPr lang="ru-RU" sz="2000" dirty="0"/>
              <a:t>);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/>
              <a:t>2 - несимметричный двояковыпуклый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(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для самолетов различного назначения</a:t>
            </a:r>
            <a:r>
              <a:rPr lang="ru-RU" sz="2000" dirty="0"/>
              <a:t>);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3 - плосковыпуклый (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прост в изготовлении, применяется на планёрах 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</a:rPr>
              <a:t>малоскоростных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 самолетах</a:t>
            </a:r>
            <a:r>
              <a:rPr lang="ru-RU" sz="2000" dirty="0"/>
              <a:t>);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4 - выпукло-вогнутый (применяется на планёрах);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5 - S-образный (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для самолетах типа «</a:t>
            </a:r>
            <a:r>
              <a:rPr lang="ru-RU" sz="2000" dirty="0" err="1">
                <a:solidFill>
                  <a:srgbClr val="000000"/>
                </a:solidFill>
                <a:latin typeface="Times New Roman" pitchFamily="16" charset="0"/>
              </a:rPr>
              <a:t>бесхвостка</a:t>
            </a:r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»</a:t>
            </a:r>
            <a:r>
              <a:rPr lang="ru-RU" sz="2000" dirty="0"/>
              <a:t>);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6 – </a:t>
            </a:r>
            <a:r>
              <a:rPr lang="ru-RU" sz="2000" dirty="0" err="1"/>
              <a:t>ламинаризированный</a:t>
            </a:r>
            <a:r>
              <a:rPr lang="ru-RU" sz="2000" dirty="0"/>
              <a:t> (имеет меньшее лобовое сопротивление на малых </a:t>
            </a:r>
            <a:r>
              <a:rPr lang="el-GR" sz="2000" b="1" i="1" dirty="0">
                <a:latin typeface="Times New Roman"/>
                <a:cs typeface="Times New Roman"/>
              </a:rPr>
              <a:t>α</a:t>
            </a:r>
            <a:r>
              <a:rPr lang="ru-RU" sz="2000" dirty="0"/>
              <a:t>);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7 - чечевицеобразный;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8 - ромбовидный; </a:t>
            </a: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ru-RU" sz="2000" dirty="0"/>
              <a:t>9 - треугольный.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7" y="1988840"/>
            <a:ext cx="3651705" cy="400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63888" y="5951021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itchFamily="16" charset="0"/>
              </a:rPr>
              <a:t>для самолетов со сверх- и гиперзвуковыми скоростями</a:t>
            </a:r>
            <a:endParaRPr lang="ru-RU" sz="2000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3059832" y="5733256"/>
            <a:ext cx="432048" cy="1008112"/>
          </a:xfrm>
          <a:prstGeom prst="righ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 обтекания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954107"/>
          </a:xfrm>
        </p:spPr>
        <p:txBody>
          <a:bodyPr wrap="square">
            <a:spAutoFit/>
          </a:bodyPr>
          <a:lstStyle/>
          <a:p>
            <a:pPr marL="0" lvl="0" indent="0" algn="just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ru-RU" sz="2800" dirty="0">
                <a:solidFill>
                  <a:schemeClr val="tx2"/>
                </a:solidFill>
              </a:rPr>
              <a:t>Это видимая картина обтекания тела воздушным потоком.</a:t>
            </a:r>
            <a:endParaRPr lang="ru-RU" sz="2800" dirty="0"/>
          </a:p>
        </p:txBody>
      </p:sp>
      <p:pic>
        <p:nvPicPr>
          <p:cNvPr id="9" name="Picture 2" descr="http://compulenta.computerra.ru/upload/iblock/ed5/ed50fde1372f2cc6b1556102cde41ae7_resized_width_95135c4c32818eaccf9822f58098c659_500_q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996952"/>
            <a:ext cx="3024336" cy="1494022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10" name="Рисунок 9" descr="Мерседес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013176"/>
            <a:ext cx="2304256" cy="1728192"/>
          </a:xfrm>
          <a:prstGeom prst="roundRect">
            <a:avLst/>
          </a:prstGeom>
          <a:effectLst>
            <a:softEdge rad="31750"/>
          </a:effectLst>
        </p:spPr>
      </p:pic>
      <p:pic>
        <p:nvPicPr>
          <p:cNvPr id="12" name="Picture 6" descr="http://www.tsagi.ru/upload/medialibrary/0c6/0c6e06250df813ad4e68dde289e77bb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5013176"/>
            <a:ext cx="3600399" cy="1744809"/>
          </a:xfrm>
          <a:prstGeom prst="roundRect">
            <a:avLst/>
          </a:prstGeom>
          <a:noFill/>
          <a:effectLst>
            <a:softEdge rad="3175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457200" y="2996952"/>
            <a:ext cx="5554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>
              <a:spcAft>
                <a:spcPts val="600"/>
              </a:spcAft>
            </a:pPr>
            <a:r>
              <a:rPr lang="ru-RU" sz="2000" b="1" dirty="0"/>
              <a:t>Методы визуализации воздушного потока: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Дым, пар, мыльные пузыри, шелковинки; </a:t>
            </a:r>
          </a:p>
          <a:p>
            <a:pPr marL="179388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/>
              <a:t>Оптические методы </a:t>
            </a:r>
            <a:r>
              <a:rPr lang="ru-RU" dirty="0"/>
              <a:t>(преломлении световых лучей при нарушении однородности среды)</a:t>
            </a:r>
            <a:r>
              <a:rPr lang="ru-RU" sz="2000" dirty="0"/>
              <a:t>.</a:t>
            </a:r>
          </a:p>
        </p:txBody>
      </p:sp>
      <p:pic>
        <p:nvPicPr>
          <p:cNvPr id="14" name="Picture 8" descr="http://bse.sci-lib.com/a_pictures/18/10/27179117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2350" y="5013175"/>
            <a:ext cx="2380431" cy="1728193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 обтекания профиля крыла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700" r="2198" b="21427"/>
          <a:stretch>
            <a:fillRect/>
          </a:stretch>
        </p:blipFill>
        <p:spPr bwMode="auto">
          <a:xfrm>
            <a:off x="0" y="1772816"/>
            <a:ext cx="9144000" cy="391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566124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1 </a:t>
            </a:r>
            <a:r>
              <a:rPr lang="ru-RU" dirty="0">
                <a:solidFill>
                  <a:schemeClr val="tx2"/>
                </a:solidFill>
              </a:rPr>
              <a:t>‒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поток воздуха; </a:t>
            </a:r>
            <a:r>
              <a:rPr lang="ru-RU" dirty="0"/>
              <a:t>2 </a:t>
            </a:r>
            <a:r>
              <a:rPr lang="ru-RU" dirty="0">
                <a:solidFill>
                  <a:schemeClr val="tx2"/>
                </a:solidFill>
              </a:rPr>
              <a:t>‒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дым; </a:t>
            </a:r>
            <a:r>
              <a:rPr lang="ru-RU" dirty="0"/>
              <a:t>3 </a:t>
            </a:r>
            <a:r>
              <a:rPr lang="ru-RU" dirty="0">
                <a:solidFill>
                  <a:schemeClr val="tx2"/>
                </a:solidFill>
              </a:rPr>
              <a:t>‒</a:t>
            </a:r>
            <a:r>
              <a:rPr lang="ru-RU" dirty="0"/>
              <a:t> </a:t>
            </a:r>
            <a:r>
              <a:rPr lang="ru-RU" dirty="0">
                <a:solidFill>
                  <a:schemeClr val="tx2"/>
                </a:solidFill>
              </a:rPr>
              <a:t>трубка; </a:t>
            </a:r>
            <a:r>
              <a:rPr lang="ru-RU" dirty="0"/>
              <a:t>4</a:t>
            </a:r>
            <a:r>
              <a:rPr lang="ru-RU" dirty="0">
                <a:solidFill>
                  <a:schemeClr val="tx2"/>
                </a:solidFill>
              </a:rPr>
              <a:t> – струйки дыма; </a:t>
            </a:r>
            <a:r>
              <a:rPr lang="ru-RU" dirty="0"/>
              <a:t>5</a:t>
            </a:r>
            <a:r>
              <a:rPr lang="ru-RU" dirty="0">
                <a:solidFill>
                  <a:schemeClr val="tx2"/>
                </a:solidFill>
              </a:rPr>
              <a:t> – невозмущенный поток со скоростью </a:t>
            </a:r>
            <a:r>
              <a:rPr lang="ru-RU" i="1" dirty="0"/>
              <a:t>V</a:t>
            </a:r>
            <a:r>
              <a:rPr lang="ru-RU" i="1" baseline="-25000" dirty="0"/>
              <a:t>∞</a:t>
            </a:r>
            <a:r>
              <a:rPr lang="ru-RU" dirty="0">
                <a:solidFill>
                  <a:schemeClr val="tx2"/>
                </a:solidFill>
              </a:rPr>
              <a:t>; </a:t>
            </a:r>
            <a:r>
              <a:rPr lang="ru-RU" dirty="0"/>
              <a:t>6</a:t>
            </a:r>
            <a:r>
              <a:rPr lang="ru-RU" dirty="0">
                <a:solidFill>
                  <a:schemeClr val="tx2"/>
                </a:solidFill>
              </a:rPr>
              <a:t> ‒</a:t>
            </a:r>
            <a:r>
              <a:rPr lang="ru-RU" dirty="0"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возмущенный поток; </a:t>
            </a:r>
            <a:r>
              <a:rPr lang="ru-RU" dirty="0"/>
              <a:t>7</a:t>
            </a:r>
            <a:r>
              <a:rPr lang="ru-RU" dirty="0">
                <a:solidFill>
                  <a:schemeClr val="tx2"/>
                </a:solidFill>
              </a:rPr>
              <a:t> – поверхность крыла; </a:t>
            </a:r>
            <a:r>
              <a:rPr lang="ru-RU" dirty="0"/>
              <a:t>8</a:t>
            </a:r>
            <a:r>
              <a:rPr lang="ru-RU" dirty="0">
                <a:solidFill>
                  <a:schemeClr val="tx2"/>
                </a:solidFill>
              </a:rPr>
              <a:t> – граница пограничного слоя (ПС);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/>
              <a:t>9а </a:t>
            </a:r>
            <a:r>
              <a:rPr lang="ru-RU" dirty="0">
                <a:solidFill>
                  <a:schemeClr val="tx2"/>
                </a:solidFill>
              </a:rPr>
              <a:t>– ламинарный ПС; </a:t>
            </a:r>
            <a:r>
              <a:rPr lang="ru-RU" dirty="0"/>
              <a:t>9б </a:t>
            </a:r>
            <a:r>
              <a:rPr lang="ru-RU" dirty="0">
                <a:solidFill>
                  <a:schemeClr val="tx2"/>
                </a:solidFill>
              </a:rPr>
              <a:t>– переходный ПС; </a:t>
            </a:r>
            <a:r>
              <a:rPr lang="ru-RU" dirty="0"/>
              <a:t>9в</a:t>
            </a:r>
            <a:r>
              <a:rPr lang="ru-RU" dirty="0">
                <a:solidFill>
                  <a:schemeClr val="tx2"/>
                </a:solidFill>
              </a:rPr>
              <a:t> – турбулентный ПС; </a:t>
            </a:r>
            <a:r>
              <a:rPr lang="ru-RU" dirty="0"/>
              <a:t>10</a:t>
            </a:r>
            <a:r>
              <a:rPr lang="ru-RU" dirty="0">
                <a:solidFill>
                  <a:schemeClr val="tx2"/>
                </a:solidFill>
              </a:rPr>
              <a:t> – свободный поток (потенциальный слой); </a:t>
            </a:r>
            <a:r>
              <a:rPr lang="ru-RU" dirty="0"/>
              <a:t>11</a:t>
            </a:r>
            <a:r>
              <a:rPr lang="ru-RU" dirty="0">
                <a:solidFill>
                  <a:schemeClr val="tx2"/>
                </a:solidFill>
              </a:rPr>
              <a:t> – </a:t>
            </a:r>
            <a:r>
              <a:rPr lang="ru-RU" dirty="0" err="1">
                <a:solidFill>
                  <a:schemeClr val="tx2"/>
                </a:solidFill>
              </a:rPr>
              <a:t>спутная</a:t>
            </a:r>
            <a:r>
              <a:rPr lang="ru-RU" dirty="0">
                <a:solidFill>
                  <a:schemeClr val="tx2"/>
                </a:solidFill>
              </a:rPr>
              <a:t> струя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6224"/>
            <a:ext cx="8229600" cy="438912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Что такое аэродинамика?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Атмосфера Земли. Параметры и свойства воздуха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Скорости полета 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Полет аэродинамических ЛА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Аэродинамика крыла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Аэродинамические силы</a:t>
            </a:r>
          </a:p>
          <a:p>
            <a:pPr marL="457200" indent="-457200">
              <a:spcBef>
                <a:spcPct val="0"/>
              </a:spcBef>
              <a:spcAft>
                <a:spcPts val="1800"/>
              </a:spcAft>
              <a:buClrTx/>
              <a:buSzTx/>
              <a:defRPr/>
            </a:pPr>
            <a:r>
              <a:rPr lang="ru-RU" sz="3400" dirty="0"/>
              <a:t>Аэродинамический эксперимент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Распределение давления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20" b="14721"/>
          <a:stretch>
            <a:fillRect/>
          </a:stretch>
        </p:blipFill>
        <p:spPr bwMode="auto">
          <a:xfrm>
            <a:off x="1313638" y="2212645"/>
            <a:ext cx="6516724" cy="344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Аэродинамические силы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Аэродинамические силы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4437112"/>
            <a:ext cx="8568952" cy="235449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FF0000"/>
                </a:solidFill>
              </a:rPr>
              <a:t>Полная аэродинамическая сила</a:t>
            </a:r>
            <a:r>
              <a:rPr lang="ru-RU" sz="2200" dirty="0">
                <a:solidFill>
                  <a:schemeClr val="tx2"/>
                </a:solidFill>
              </a:rPr>
              <a:t> </a:t>
            </a:r>
            <a:r>
              <a:rPr lang="en-US" sz="2200" i="1" dirty="0"/>
              <a:t>R</a:t>
            </a:r>
            <a:r>
              <a:rPr lang="en-US" sz="2200" i="1" baseline="-25000" dirty="0"/>
              <a:t>a</a:t>
            </a:r>
            <a:r>
              <a:rPr lang="ru-RU" sz="2200" i="1" dirty="0"/>
              <a:t> </a:t>
            </a:r>
            <a:r>
              <a:rPr lang="ru-RU" sz="2200" dirty="0">
                <a:solidFill>
                  <a:schemeClr val="tx2"/>
                </a:solidFill>
              </a:rPr>
              <a:t>– сумма всех сил, действующих на ЛА со стороны воздуха</a:t>
            </a:r>
            <a:r>
              <a:rPr lang="en-US" sz="2200" dirty="0">
                <a:solidFill>
                  <a:schemeClr val="tx2"/>
                </a:solidFill>
              </a:rPr>
              <a:t>.</a:t>
            </a:r>
            <a:endParaRPr lang="ru-RU" sz="2200" dirty="0">
              <a:solidFill>
                <a:schemeClr val="tx2"/>
              </a:solidFill>
            </a:endParaRPr>
          </a:p>
          <a:p>
            <a:pPr lvl="0" algn="just">
              <a:spcAft>
                <a:spcPts val="600"/>
              </a:spcAft>
              <a:defRPr/>
            </a:pPr>
            <a:r>
              <a:rPr lang="ru-RU" sz="2200" b="1" dirty="0">
                <a:solidFill>
                  <a:srgbClr val="FF0000"/>
                </a:solidFill>
              </a:rPr>
              <a:t>Центр давления </a:t>
            </a:r>
            <a:r>
              <a:rPr lang="ru-RU" sz="2200" dirty="0">
                <a:solidFill>
                  <a:schemeClr val="tx2"/>
                </a:solidFill>
              </a:rPr>
              <a:t>(</a:t>
            </a:r>
            <a:r>
              <a:rPr lang="ru-RU" sz="2200" b="1" dirty="0" err="1">
                <a:solidFill>
                  <a:srgbClr val="FF0000"/>
                </a:solidFill>
              </a:rPr>
              <a:t>ц</a:t>
            </a:r>
            <a:r>
              <a:rPr lang="ru-RU" sz="2200" b="1" dirty="0">
                <a:solidFill>
                  <a:srgbClr val="FF0000"/>
                </a:solidFill>
              </a:rPr>
              <a:t>. д.</a:t>
            </a:r>
            <a:r>
              <a:rPr lang="ru-RU" sz="2200" dirty="0">
                <a:solidFill>
                  <a:schemeClr val="tx2"/>
                </a:solidFill>
              </a:rPr>
              <a:t>) – точка приложения </a:t>
            </a:r>
            <a:r>
              <a:rPr lang="en-US" sz="2200" i="1" dirty="0"/>
              <a:t>R</a:t>
            </a:r>
            <a:r>
              <a:rPr lang="en-US" sz="2200" i="1" baseline="-25000" dirty="0"/>
              <a:t>a</a:t>
            </a:r>
            <a:r>
              <a:rPr lang="ru-RU" sz="2200" dirty="0">
                <a:solidFill>
                  <a:schemeClr val="tx2"/>
                </a:solidFill>
              </a:rPr>
              <a:t>.</a:t>
            </a:r>
          </a:p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rgbClr val="FF0000"/>
                </a:solidFill>
              </a:rPr>
              <a:t>Подъемная сила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i="1" dirty="0" err="1"/>
              <a:t>Y</a:t>
            </a:r>
            <a:r>
              <a:rPr lang="en-US" sz="2200" i="1" baseline="-25000" dirty="0" err="1"/>
              <a:t>a</a:t>
            </a:r>
            <a:r>
              <a:rPr lang="en-US" sz="2200" i="1" baseline="-25000" dirty="0"/>
              <a:t> </a:t>
            </a:r>
            <a:r>
              <a:rPr lang="ru-RU" sz="2200" dirty="0">
                <a:solidFill>
                  <a:schemeClr val="tx2"/>
                </a:solidFill>
              </a:rPr>
              <a:t>– часть </a:t>
            </a:r>
            <a:r>
              <a:rPr lang="en-US" sz="2200" i="1" dirty="0"/>
              <a:t>R</a:t>
            </a:r>
            <a:r>
              <a:rPr lang="en-US" sz="2200" i="1" baseline="-25000" dirty="0"/>
              <a:t>a</a:t>
            </a:r>
            <a:r>
              <a:rPr lang="ru-RU" sz="2200" dirty="0">
                <a:solidFill>
                  <a:schemeClr val="tx2"/>
                </a:solidFill>
              </a:rPr>
              <a:t>, перпендикулярная к направлению полета (</a:t>
            </a:r>
            <a:r>
              <a:rPr lang="ru-RU" sz="2200" b="1" dirty="0">
                <a:solidFill>
                  <a:schemeClr val="tx2"/>
                </a:solidFill>
              </a:rPr>
              <a:t>н. п.</a:t>
            </a:r>
            <a:r>
              <a:rPr lang="ru-RU" sz="2200" dirty="0">
                <a:solidFill>
                  <a:schemeClr val="tx2"/>
                </a:solidFill>
              </a:rPr>
              <a:t>).</a:t>
            </a:r>
          </a:p>
          <a:p>
            <a:pPr algn="just">
              <a:spcAft>
                <a:spcPts val="600"/>
              </a:spcAft>
            </a:pPr>
            <a:r>
              <a:rPr lang="ru-RU" sz="2200" b="1" dirty="0">
                <a:solidFill>
                  <a:srgbClr val="FF0000"/>
                </a:solidFill>
              </a:rPr>
              <a:t>Сила лобового сопротивления </a:t>
            </a:r>
            <a:r>
              <a:rPr lang="en-US" sz="2200" i="1" dirty="0"/>
              <a:t>X</a:t>
            </a:r>
            <a:r>
              <a:rPr lang="ru-RU" sz="2200" i="1" baseline="-25000" dirty="0">
                <a:solidFill>
                  <a:schemeClr val="tx2"/>
                </a:solidFill>
              </a:rPr>
              <a:t>а</a:t>
            </a:r>
            <a:r>
              <a:rPr lang="ru-RU" sz="2200" dirty="0">
                <a:solidFill>
                  <a:schemeClr val="tx2"/>
                </a:solidFill>
              </a:rPr>
              <a:t> – часть </a:t>
            </a:r>
            <a:r>
              <a:rPr lang="en-US" sz="2200" i="1" dirty="0"/>
              <a:t>R</a:t>
            </a:r>
            <a:r>
              <a:rPr lang="en-US" sz="2200" i="1" baseline="-25000" dirty="0"/>
              <a:t>a</a:t>
            </a:r>
            <a:r>
              <a:rPr lang="ru-RU" sz="2200" dirty="0">
                <a:solidFill>
                  <a:schemeClr val="tx2"/>
                </a:solidFill>
              </a:rPr>
              <a:t>, параллельная н.п.</a:t>
            </a:r>
            <a:endParaRPr lang="ru-RU" sz="2200" i="1" dirty="0">
              <a:solidFill>
                <a:schemeClr val="tx2"/>
              </a:solidFill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601" y="1628800"/>
            <a:ext cx="4346799" cy="27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Аэродинамические силы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844824"/>
            <a:ext cx="8568952" cy="304698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Aft>
                <a:spcPts val="1200"/>
              </a:spcAft>
              <a:defRPr/>
            </a:pPr>
            <a:r>
              <a:rPr lang="ru-RU" sz="2400" dirty="0">
                <a:solidFill>
                  <a:schemeClr val="tx2"/>
                </a:solidFill>
              </a:rPr>
              <a:t>Зависят от:</a:t>
            </a:r>
          </a:p>
          <a:p>
            <a:pPr marL="179388" lvl="0" indent="-179388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</a:rPr>
              <a:t>шероховатости </a:t>
            </a:r>
            <a:r>
              <a:rPr lang="ru-RU" sz="3200" dirty="0">
                <a:solidFill>
                  <a:schemeClr val="tx2"/>
                </a:solidFill>
              </a:rPr>
              <a:t>обшивки ЛА</a:t>
            </a:r>
          </a:p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</a:rPr>
              <a:t>формы </a:t>
            </a:r>
            <a:r>
              <a:rPr lang="ru-RU" sz="3200" dirty="0">
                <a:solidFill>
                  <a:schemeClr val="tx2"/>
                </a:solidFill>
              </a:rPr>
              <a:t>ЛА</a:t>
            </a:r>
          </a:p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</a:rPr>
              <a:t>площади миделя </a:t>
            </a:r>
            <a:r>
              <a:rPr lang="ru-RU" sz="3200" dirty="0">
                <a:solidFill>
                  <a:schemeClr val="tx2"/>
                </a:solidFill>
              </a:rPr>
              <a:t>ЛА</a:t>
            </a:r>
          </a:p>
          <a:p>
            <a:pPr marL="179388" indent="-179388" algn="just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3200" b="1" dirty="0">
                <a:solidFill>
                  <a:srgbClr val="C00000"/>
                </a:solidFill>
              </a:rPr>
              <a:t>положения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ЛА</a:t>
            </a:r>
            <a:r>
              <a:rPr lang="ru-RU" sz="3200" dirty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chemeClr val="tx2"/>
                </a:solidFill>
              </a:rPr>
              <a:t>относительно потока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Шероховатость обшивки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844824"/>
            <a:ext cx="8568952" cy="1077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/>
            <a:r>
              <a:rPr lang="ru-RU" sz="3200" dirty="0">
                <a:solidFill>
                  <a:schemeClr val="tx2"/>
                </a:solidFill>
              </a:rPr>
              <a:t>Чем более гладкая обшивка ЛА, тем меньше сила лобового сопротивления.</a:t>
            </a:r>
          </a:p>
        </p:txBody>
      </p:sp>
      <p:pic>
        <p:nvPicPr>
          <p:cNvPr id="93186" name="Picture 2" descr="Картинки по запросу ми 17 заклепки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139270" cy="2952328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93188" name="Picture 4" descr="Обшивка самолета старая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068" y="2420889"/>
            <a:ext cx="2228051" cy="1656184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931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81779" y="4221089"/>
            <a:ext cx="4662221" cy="263691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7281030" y="3954542"/>
            <a:ext cx="1118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Junkers-52</a:t>
            </a:r>
            <a:endParaRPr lang="ru-RU" sz="1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ЛА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844824"/>
            <a:ext cx="8568952" cy="107721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/>
            <a:r>
              <a:rPr lang="ru-RU" sz="3200" dirty="0">
                <a:solidFill>
                  <a:schemeClr val="tx2"/>
                </a:solidFill>
              </a:rPr>
              <a:t>С повышением скорости полета применяется более обтекаемая форма ЛА.</a:t>
            </a:r>
          </a:p>
        </p:txBody>
      </p:sp>
      <p:pic>
        <p:nvPicPr>
          <p:cNvPr id="123907" name="Picture 3" descr="Картинки по запросу sr 7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43356"/>
            <a:ext cx="4104455" cy="3258688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123909" name="Picture 5" descr="Картинки по запросу ан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43356"/>
            <a:ext cx="4295909" cy="3217168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Площадь миделя ЛА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844824"/>
            <a:ext cx="8568952" cy="17158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500" dirty="0">
                <a:solidFill>
                  <a:schemeClr val="tx2"/>
                </a:solidFill>
              </a:rPr>
              <a:t>Если увеличить в 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500" dirty="0">
                <a:solidFill>
                  <a:schemeClr val="tx2"/>
                </a:solidFill>
              </a:rPr>
              <a:t> раз площадь максимального поперечного сечения (</a:t>
            </a:r>
            <a:r>
              <a:rPr lang="ru-RU" sz="2500" b="1" dirty="0">
                <a:solidFill>
                  <a:schemeClr val="tx2"/>
                </a:solidFill>
              </a:rPr>
              <a:t>миделя</a:t>
            </a:r>
            <a:r>
              <a:rPr lang="ru-RU" sz="2500" dirty="0">
                <a:solidFill>
                  <a:schemeClr val="tx2"/>
                </a:solidFill>
              </a:rPr>
              <a:t>) </a:t>
            </a:r>
            <a:r>
              <a:rPr lang="ru-RU" sz="25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500" dirty="0">
                <a:solidFill>
                  <a:schemeClr val="tx2"/>
                </a:solidFill>
              </a:rPr>
              <a:t>, то и в 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500" dirty="0">
                <a:solidFill>
                  <a:schemeClr val="tx2"/>
                </a:solidFill>
              </a:rPr>
              <a:t> раз увеличится полная аэродинамическая сила:</a:t>
            </a:r>
          </a:p>
          <a:p>
            <a:pPr lvl="0" algn="ctr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i="1" baseline="-25000" dirty="0">
                <a:latin typeface="Times New Roman" pitchFamily="18" charset="0"/>
                <a:cs typeface="Times New Roman" pitchFamily="18" charset="0"/>
              </a:rPr>
              <a:t>а2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i="1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800" i="1" baseline="-25000" dirty="0">
                <a:latin typeface="Times New Roman" pitchFamily="18" charset="0"/>
                <a:cs typeface="Times New Roman" pitchFamily="18" charset="0"/>
              </a:rPr>
              <a:t>а1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8680" y="3677213"/>
            <a:ext cx="4786640" cy="313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ЛА относительно потока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855128"/>
            <a:ext cx="4824536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Угол атаки </a:t>
            </a:r>
            <a:r>
              <a:rPr lang="ru-RU" sz="2400" dirty="0">
                <a:solidFill>
                  <a:schemeClr val="tx2"/>
                </a:solidFill>
              </a:rPr>
              <a:t>– это угол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err="1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между скоростью набегающего потока и осью обтекаемого тела.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1"/>
            <a:ext cx="3995936" cy="477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429000"/>
            <a:ext cx="4824536" cy="28315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С увеличением угла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подъемная сила </a:t>
            </a:r>
            <a:r>
              <a:rPr lang="en-US" sz="2400" dirty="0"/>
              <a:t> </a:t>
            </a:r>
            <a:r>
              <a:rPr lang="ru-RU" sz="2400" i="1" dirty="0"/>
              <a:t>линейно растет </a:t>
            </a:r>
            <a:r>
              <a:rPr lang="ru-RU" sz="2400" dirty="0"/>
              <a:t>из-за повышения давления на нижней поверхности крыла.</a:t>
            </a:r>
          </a:p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Сила лобового сопротивления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также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растет, но по </a:t>
            </a:r>
            <a:r>
              <a:rPr lang="ru-RU" sz="2400" i="1" dirty="0"/>
              <a:t>квадратичному закону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ЛА относительно потока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3528" y="1855128"/>
            <a:ext cx="4824536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400" b="1" dirty="0">
                <a:solidFill>
                  <a:srgbClr val="FF0000"/>
                </a:solidFill>
              </a:rPr>
              <a:t>Угол атаки </a:t>
            </a:r>
            <a:r>
              <a:rPr lang="ru-RU" sz="2400" dirty="0">
                <a:solidFill>
                  <a:schemeClr val="tx2"/>
                </a:solidFill>
              </a:rPr>
              <a:t>– это угол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err="1">
                <a:solidFill>
                  <a:schemeClr val="tx2"/>
                </a:solidFill>
              </a:rPr>
              <a:t> </a:t>
            </a:r>
            <a:r>
              <a:rPr lang="ru-RU" sz="2400" dirty="0">
                <a:solidFill>
                  <a:schemeClr val="tx2"/>
                </a:solidFill>
              </a:rPr>
              <a:t>между скоростью набегающего потока и осью обтекаемого тела.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916831"/>
            <a:ext cx="3995936" cy="477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429000"/>
            <a:ext cx="4824536" cy="283154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Рост подъемной силы</a:t>
            </a:r>
            <a:r>
              <a:rPr lang="en-US" sz="2400" dirty="0"/>
              <a:t> </a:t>
            </a:r>
            <a:r>
              <a:rPr lang="ru-RU" sz="2400" dirty="0"/>
              <a:t>прекращается, когда угол атаки становится равен </a:t>
            </a:r>
            <a:r>
              <a:rPr lang="ru-RU" sz="2400" i="1" dirty="0"/>
              <a:t>критическому</a:t>
            </a:r>
            <a:r>
              <a:rPr lang="ru-RU" sz="2400" dirty="0"/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/>
              <a:t>= 20</a:t>
            </a:r>
            <a:r>
              <a:rPr lang="en-US" sz="2400" dirty="0">
                <a:latin typeface="Times New Roman"/>
                <a:cs typeface="Times New Roman"/>
              </a:rPr>
              <a:t>º</a:t>
            </a:r>
            <a:r>
              <a:rPr lang="ru-RU" sz="2400" dirty="0"/>
              <a:t>.</a:t>
            </a:r>
          </a:p>
          <a:p>
            <a:pPr lvl="0" algn="just">
              <a:spcBef>
                <a:spcPct val="0"/>
              </a:spcBef>
              <a:spcAft>
                <a:spcPts val="1200"/>
              </a:spcAft>
              <a:defRPr/>
            </a:pPr>
            <a:r>
              <a:rPr lang="ru-RU" sz="2400" dirty="0"/>
              <a:t>С достижением </a:t>
            </a:r>
            <a:r>
              <a:rPr lang="el-GR" sz="2400" b="1" i="1" dirty="0">
                <a:latin typeface="Times New Roman"/>
                <a:cs typeface="Times New Roman"/>
              </a:rPr>
              <a:t>α</a:t>
            </a:r>
            <a:r>
              <a:rPr lang="ru-RU" sz="2400" dirty="0">
                <a:latin typeface="Times New Roman"/>
                <a:cs typeface="Times New Roman"/>
              </a:rPr>
              <a:t> =</a:t>
            </a:r>
            <a:r>
              <a:rPr lang="ru-RU" sz="2400" dirty="0"/>
              <a:t> 30</a:t>
            </a:r>
            <a:r>
              <a:rPr lang="en-US" sz="2400" dirty="0">
                <a:latin typeface="Times New Roman"/>
                <a:cs typeface="Times New Roman"/>
              </a:rPr>
              <a:t>º</a:t>
            </a:r>
            <a:r>
              <a:rPr lang="ru-RU" sz="2400" dirty="0">
                <a:latin typeface="Times New Roman"/>
                <a:cs typeface="Times New Roman"/>
              </a:rPr>
              <a:t> </a:t>
            </a:r>
            <a:r>
              <a:rPr lang="ru-RU" sz="2400" dirty="0"/>
              <a:t>происходит </a:t>
            </a:r>
            <a:r>
              <a:rPr lang="ru-RU" sz="2400" i="1" dirty="0"/>
              <a:t>срыв потока </a:t>
            </a:r>
            <a:r>
              <a:rPr lang="ru-RU" sz="2400" dirty="0"/>
              <a:t>и самолет сваливается в </a:t>
            </a:r>
            <a:r>
              <a:rPr lang="ru-RU" sz="2400" i="1" dirty="0"/>
              <a:t>штопор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Штопор</a:t>
            </a:r>
          </a:p>
        </p:txBody>
      </p:sp>
      <p:pic>
        <p:nvPicPr>
          <p:cNvPr id="6" name="Picture 2" descr="http://old.msun.ru/vector/Konuhov_ATR/Animac_shtopor.files/image0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85129"/>
            <a:ext cx="3556344" cy="4052183"/>
          </a:xfrm>
          <a:prstGeom prst="rect">
            <a:avLst/>
          </a:prstGeom>
          <a:noFill/>
        </p:spPr>
      </p:pic>
      <p:pic>
        <p:nvPicPr>
          <p:cNvPr id="10" name="Picture 4" descr="http://s.pikabu.ru/post_img/2013/07/24/6/1374649529_127749853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3831" y="2996952"/>
            <a:ext cx="4826515" cy="2700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Что такое аэродинамика?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248272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 dirty="0"/>
              <a:t>Аэродинамический эксперимент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40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Аэродинамический эксперимент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1772816"/>
            <a:ext cx="8640960" cy="892552"/>
          </a:xfrm>
        </p:spPr>
        <p:txBody>
          <a:bodyPr wrap="square">
            <a:spAutoFit/>
          </a:bodyPr>
          <a:lstStyle/>
          <a:p>
            <a:pPr marL="0" indent="0" algn="just" defTabSz="180000">
              <a:buNone/>
            </a:pPr>
            <a:r>
              <a:rPr lang="ru-RU" dirty="0">
                <a:solidFill>
                  <a:schemeClr val="tx2"/>
                </a:solidFill>
              </a:rPr>
              <a:t>Позволяет </a:t>
            </a:r>
            <a:r>
              <a:rPr lang="ru-RU" i="1" dirty="0">
                <a:solidFill>
                  <a:schemeClr val="tx2"/>
                </a:solidFill>
              </a:rPr>
              <a:t>еще на этапе создания </a:t>
            </a:r>
            <a:r>
              <a:rPr lang="ru-RU" dirty="0">
                <a:solidFill>
                  <a:schemeClr val="tx2"/>
                </a:solidFill>
              </a:rPr>
              <a:t>ЛА определить </a:t>
            </a:r>
            <a:r>
              <a:rPr lang="ru-RU" i="1" dirty="0">
                <a:solidFill>
                  <a:schemeClr val="tx2"/>
                </a:solidFill>
              </a:rPr>
              <a:t>интенсивность</a:t>
            </a:r>
            <a:r>
              <a:rPr lang="ru-RU" dirty="0">
                <a:solidFill>
                  <a:schemeClr val="tx2"/>
                </a:solidFill>
              </a:rPr>
              <a:t> его </a:t>
            </a:r>
            <a:r>
              <a:rPr lang="ru-RU" i="1" dirty="0">
                <a:solidFill>
                  <a:schemeClr val="tx2"/>
                </a:solidFill>
              </a:rPr>
              <a:t>взаимодействия</a:t>
            </a:r>
            <a:r>
              <a:rPr lang="ru-RU" dirty="0">
                <a:solidFill>
                  <a:schemeClr val="tx2"/>
                </a:solidFill>
              </a:rPr>
              <a:t> с потоком воздуха.</a:t>
            </a:r>
          </a:p>
        </p:txBody>
      </p:sp>
      <p:pic>
        <p:nvPicPr>
          <p:cNvPr id="7" name="Picture 2" descr="http://www.tsagi.ru/upload/iblock/a19/a193c0bdb5125f08e8f226b1ec67484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4594" y="2780928"/>
            <a:ext cx="4754812" cy="2304256"/>
          </a:xfrm>
          <a:prstGeom prst="roundRect">
            <a:avLst/>
          </a:prstGeom>
          <a:noFill/>
          <a:effectLst>
            <a:softEdge rad="63500"/>
          </a:effectLst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23528" y="5157192"/>
            <a:ext cx="8640960" cy="83099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>
              <a:spcBef>
                <a:spcPct val="0"/>
              </a:spcBef>
              <a:spcAft>
                <a:spcPts val="600"/>
              </a:spcAft>
              <a:defRPr/>
            </a:pPr>
            <a:r>
              <a:rPr lang="ru-RU" sz="2400" i="1" dirty="0"/>
              <a:t>Теоретическое определение </a:t>
            </a:r>
            <a:r>
              <a:rPr lang="ru-RU" sz="2400" dirty="0"/>
              <a:t>величин, характеризующих это взаимодействие </a:t>
            </a:r>
            <a:r>
              <a:rPr lang="ru-RU" sz="2400" i="1" dirty="0"/>
              <a:t>весьма сложно</a:t>
            </a:r>
            <a:r>
              <a:rPr lang="ru-RU" sz="2400" dirty="0"/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5951021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dirty="0"/>
              <a:t>При создании ЛА время аэродинамических испытаний составляет 10 000…15 000 ч.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40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Принцип обратимости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1844824"/>
            <a:ext cx="8640960" cy="1692771"/>
          </a:xfrm>
        </p:spPr>
        <p:txBody>
          <a:bodyPr wrap="square">
            <a:spAutoFit/>
          </a:bodyPr>
          <a:lstStyle/>
          <a:p>
            <a:pPr marL="0" lvl="0" indent="0" algn="just">
              <a:spcAft>
                <a:spcPts val="600"/>
              </a:spcAft>
              <a:buNone/>
            </a:pPr>
            <a:r>
              <a:rPr lang="ru-RU" dirty="0">
                <a:solidFill>
                  <a:srgbClr val="FF0000"/>
                </a:solidFill>
              </a:rPr>
              <a:t>Величина, направление и точка приложения аэродинамических сил не зависят от того, обтекается ли ЛА потоком воздуха, или же он движется в неподвижном воздухе.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23528" y="3573016"/>
            <a:ext cx="8640960" cy="120032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 algn="just" defTabSz="18000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ru-RU" sz="2400" dirty="0"/>
              <a:t>Этот принцип позволяет вместо сил, действующих на реальный ЛА в полете, определять силы, действующие на неподвижную модель ЛА, обтекаемую потоком воздуха.</a:t>
            </a:r>
            <a:endParaRPr kumimoji="0" lang="ru-RU" sz="2400" b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 descr="http://tsagi.com/upload/iblock/c2c/c2c9c9afcaf38d008ca242bac51d2bd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1770" y="4839030"/>
            <a:ext cx="4140461" cy="2006531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аэродинамического эксперимента</a:t>
            </a: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95536" y="1844824"/>
            <a:ext cx="8568952" cy="2015936"/>
          </a:xfr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2500" dirty="0">
                <a:solidFill>
                  <a:schemeClr val="tx2"/>
                </a:solidFill>
              </a:rPr>
              <a:t>Если модель самолета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500" dirty="0">
                <a:solidFill>
                  <a:schemeClr val="tx2"/>
                </a:solidFill>
              </a:rPr>
              <a:t> закрепить на аэродинамических весах и направить на неподвижную модель поток воздуха со скоростью 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500" i="1" baseline="-25000" dirty="0" err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500" dirty="0">
                <a:solidFill>
                  <a:schemeClr val="tx2"/>
                </a:solidFill>
              </a:rPr>
              <a:t>, то динамометр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500" dirty="0">
                <a:solidFill>
                  <a:schemeClr val="tx2"/>
                </a:solidFill>
              </a:rPr>
              <a:t> покажет подъемную силу 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5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500" i="1" baseline="-250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500" dirty="0">
                <a:solidFill>
                  <a:schemeClr val="tx2"/>
                </a:solidFill>
              </a:rPr>
              <a:t>, а динамометр 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500" dirty="0">
                <a:solidFill>
                  <a:schemeClr val="tx2"/>
                </a:solidFill>
              </a:rPr>
              <a:t> ‒ силу лобового сопротивления модели </a:t>
            </a:r>
            <a:r>
              <a:rPr lang="ru-RU" sz="25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500" i="1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500" i="1" baseline="-25000" dirty="0">
                <a:latin typeface="Times New Roman" pitchFamily="18" charset="0"/>
                <a:cs typeface="Times New Roman" pitchFamily="18" charset="0"/>
              </a:rPr>
              <a:t> м</a:t>
            </a:r>
            <a:r>
              <a:rPr lang="ru-RU" sz="2500" dirty="0">
                <a:solidFill>
                  <a:schemeClr val="tx2"/>
                </a:solidFill>
              </a:rPr>
              <a:t>.</a:t>
            </a:r>
            <a:endParaRPr lang="ru-RU" sz="25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774" y="3821639"/>
            <a:ext cx="4068452" cy="296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4400" b="1" spc="1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</a:t>
            </a:r>
            <a:endParaRPr lang="ru-RU" sz="44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640960" cy="2831544"/>
          </a:xfrm>
        </p:spPr>
        <p:txBody>
          <a:bodyPr wrap="square">
            <a:spAutoFit/>
          </a:bodyPr>
          <a:lstStyle/>
          <a:p>
            <a:pPr marL="358775" indent="-358775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/>
              <a:t>выяснить картину обтекания ЛА воздушным потоком;</a:t>
            </a:r>
          </a:p>
          <a:p>
            <a:pPr marL="358775" indent="-358775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/>
              <a:t>узнать распределение давления по поверхности ЛА (дренажные испытания);</a:t>
            </a:r>
          </a:p>
          <a:p>
            <a:pPr marL="358775" indent="-358775" algn="just">
              <a:spcBef>
                <a:spcPts val="0"/>
              </a:spcBef>
              <a:spcAft>
                <a:spcPts val="600"/>
              </a:spcAft>
            </a:pPr>
            <a:r>
              <a:rPr lang="ru-RU" sz="2800" dirty="0"/>
              <a:t>определить действующие на ЛА аэродинамические силы и моменты.</a:t>
            </a:r>
          </a:p>
        </p:txBody>
      </p:sp>
      <p:pic>
        <p:nvPicPr>
          <p:cNvPr id="4" name="Picture 4" descr="Картинки по запросу аэродинамика самолет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908769"/>
            <a:ext cx="2380758" cy="1904607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5" name="Picture 6" descr="Картинки по запросу аэродинамика самолета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908769"/>
            <a:ext cx="2459765" cy="1844824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6" name="Picture 8" descr="Картинки по запросу аэродинамика самолета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908768"/>
            <a:ext cx="3195856" cy="1760591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26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Дозвуковая компрессорная аэродинамическая труба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7724" y="1363961"/>
            <a:ext cx="4968552" cy="3317953"/>
          </a:xfrm>
          <a:prstGeom prst="roundRect">
            <a:avLst>
              <a:gd name="adj" fmla="val 11890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4611231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/>
                </a:solidFill>
              </a:rPr>
              <a:t>Имеет замкнутый канал; в рабочей части трубы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solidFill>
                  <a:schemeClr val="tx2"/>
                </a:solidFill>
              </a:rPr>
              <a:t> на аэродинамических весах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>
                <a:solidFill>
                  <a:schemeClr val="tx2"/>
                </a:solidFill>
              </a:rPr>
              <a:t> установлена модель самолета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>
                <a:solidFill>
                  <a:schemeClr val="tx2"/>
                </a:solidFill>
              </a:rPr>
              <a:t>. Вентилятор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>
                <a:solidFill>
                  <a:schemeClr val="tx2"/>
                </a:solidFill>
              </a:rPr>
              <a:t>, приводимый в действие электромотором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dirty="0">
                <a:solidFill>
                  <a:schemeClr val="tx2"/>
                </a:solidFill>
              </a:rPr>
              <a:t>, прогоняет воздух через канал. Пройдя через спрямляющую решетку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>
                <a:solidFill>
                  <a:schemeClr val="tx2"/>
                </a:solidFill>
              </a:rPr>
              <a:t>(</a:t>
            </a:r>
            <a:r>
              <a:rPr lang="ru-RU" dirty="0" err="1">
                <a:solidFill>
                  <a:schemeClr val="tx2"/>
                </a:solidFill>
              </a:rPr>
              <a:t>хонейкомб</a:t>
            </a:r>
            <a:r>
              <a:rPr lang="ru-RU" dirty="0">
                <a:solidFill>
                  <a:schemeClr val="tx2"/>
                </a:solidFill>
              </a:rPr>
              <a:t>) и сужающуюся часть (</a:t>
            </a:r>
            <a:r>
              <a:rPr lang="ru-RU" dirty="0" err="1">
                <a:solidFill>
                  <a:schemeClr val="tx2"/>
                </a:solidFill>
              </a:rPr>
              <a:t>конфузор</a:t>
            </a:r>
            <a:r>
              <a:rPr lang="ru-RU" dirty="0">
                <a:solidFill>
                  <a:schemeClr val="tx2"/>
                </a:solidFill>
              </a:rPr>
              <a:t>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>
                <a:solidFill>
                  <a:schemeClr val="tx2"/>
                </a:solidFill>
              </a:rPr>
              <a:t>, поток входит в рабочую часть трубы. Далее поток попадает в расширяющуюся часть (диффузор)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>
                <a:solidFill>
                  <a:schemeClr val="tx2"/>
                </a:solidFill>
              </a:rPr>
              <a:t>, где плавно тормозится. Лопасти вентилятора защищены сеткой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dirty="0">
                <a:solidFill>
                  <a:schemeClr val="tx2"/>
                </a:solidFill>
              </a:rPr>
              <a:t> от повреждений на случай разрушения модели. Поворотные лопатки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dirty="0">
                <a:solidFill>
                  <a:schemeClr val="tx2"/>
                </a:solidFill>
              </a:rPr>
              <a:t> обеспечивают плавное течение воздушного потока по трубе.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большая в мире аэродинамическая труба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484784"/>
            <a:ext cx="5184576" cy="2764859"/>
          </a:xfrm>
          <a:prstGeom prst="rect">
            <a:avLst/>
          </a:prstGeom>
        </p:spPr>
        <p:txBody>
          <a:bodyPr vert="horz" wrap="square" lIns="36000" tIns="45720" rIns="36000" bIns="45720" rtlCol="0" anchor="t" anchorCtr="0">
            <a:spAutoFit/>
          </a:bodyPr>
          <a:lstStyle/>
          <a:p>
            <a:pPr>
              <a:spcAft>
                <a:spcPts val="800"/>
              </a:spcAft>
            </a:pPr>
            <a:r>
              <a:rPr lang="ru-RU" sz="2100" dirty="0">
                <a:solidFill>
                  <a:schemeClr val="tx2"/>
                </a:solidFill>
              </a:rPr>
              <a:t>Исследовательский центр NASA (Калифорния, США).</a:t>
            </a:r>
          </a:p>
          <a:p>
            <a:pPr>
              <a:spcAft>
                <a:spcPts val="800"/>
              </a:spcAft>
            </a:pPr>
            <a:r>
              <a:rPr lang="ru-RU" sz="2100" dirty="0">
                <a:solidFill>
                  <a:schemeClr val="tx2"/>
                </a:solidFill>
              </a:rPr>
              <a:t>Продувка полномасштабных моделей авиационной или наземной техники.</a:t>
            </a:r>
          </a:p>
          <a:p>
            <a:pPr>
              <a:spcAft>
                <a:spcPts val="800"/>
              </a:spcAft>
            </a:pPr>
            <a:r>
              <a:rPr lang="ru-RU" sz="2100" dirty="0"/>
              <a:t>Построена в 1986 г.</a:t>
            </a:r>
          </a:p>
          <a:p>
            <a:pPr>
              <a:spcAft>
                <a:spcPts val="800"/>
              </a:spcAft>
            </a:pPr>
            <a:r>
              <a:rPr lang="ru-RU" sz="2100" dirty="0"/>
              <a:t>Размеры рабочей части: 25х50 м.</a:t>
            </a:r>
          </a:p>
          <a:p>
            <a:pPr>
              <a:spcAft>
                <a:spcPts val="800"/>
              </a:spcAft>
            </a:pPr>
            <a:r>
              <a:rPr lang="ru-RU" sz="2100" dirty="0"/>
              <a:t>Скорость потока: до 190 км/ч.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5763" y="1486109"/>
            <a:ext cx="3418725" cy="2734979"/>
          </a:xfrm>
          <a:prstGeom prst="roundRect">
            <a:avLst>
              <a:gd name="adj" fmla="val 13708"/>
            </a:avLst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37600"/>
            <a:ext cx="3383598" cy="244839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4337599"/>
            <a:ext cx="2160240" cy="245034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208" y="4337600"/>
            <a:ext cx="3077280" cy="24037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435280" cy="1143000"/>
          </a:xfrm>
        </p:spPr>
        <p:txBody>
          <a:bodyPr>
            <a:noAutofit/>
          </a:bodyPr>
          <a:lstStyle/>
          <a:p>
            <a:pPr lvl="0">
              <a:spcAft>
                <a:spcPts val="600"/>
              </a:spcAft>
            </a:pPr>
            <a:r>
              <a:rPr lang="ru-RU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Самая большая в Европе аэродинамическая труба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628795"/>
            <a:ext cx="5040560" cy="3816429"/>
          </a:xfrm>
          <a:prstGeom prst="rect">
            <a:avLst/>
          </a:prstGeom>
        </p:spPr>
        <p:txBody>
          <a:bodyPr vert="horz" wrap="square" lIns="36000" tIns="45720" rIns="36000" bIns="45720" rtlCol="0" anchor="t" anchorCtr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ЦАГИ, г. Жуковский.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Непрерывного действия.</a:t>
            </a:r>
          </a:p>
          <a:p>
            <a:pPr>
              <a:spcAft>
                <a:spcPts val="1200"/>
              </a:spcAft>
            </a:pPr>
            <a:r>
              <a:rPr lang="ru-RU" sz="2400" dirty="0">
                <a:solidFill>
                  <a:schemeClr val="tx2"/>
                </a:solidFill>
              </a:rPr>
              <a:t>Проводились испытания самолетов Ту-154, Ту-144, Ту-204, различных вертолетов. 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Построена в 1939 г.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Размеры рабочей части: 24х14 м.</a:t>
            </a:r>
          </a:p>
          <a:p>
            <a:pPr>
              <a:spcAft>
                <a:spcPts val="1200"/>
              </a:spcAft>
            </a:pPr>
            <a:r>
              <a:rPr lang="ru-RU" sz="2400" dirty="0"/>
              <a:t>Скорость потока: до 60 м/с.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38" y="1412776"/>
            <a:ext cx="3240360" cy="290782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6738" y="4437112"/>
            <a:ext cx="3267750" cy="232595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00808"/>
            <a:ext cx="7851648" cy="1828800"/>
          </a:xfrm>
        </p:spPr>
        <p:txBody>
          <a:bodyPr>
            <a:normAutofit/>
          </a:bodyPr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</a:pPr>
            <a:r>
              <a:rPr lang="ru-RU" sz="4800" dirty="0">
                <a:solidFill>
                  <a:srgbClr val="FFC000"/>
                </a:solidFill>
              </a:rPr>
              <a:t>Спасибо за внимание!!!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Что такое аэродинамика?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20621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3200" b="1" dirty="0">
                <a:solidFill>
                  <a:schemeClr val="tx2"/>
                </a:solidFill>
              </a:rPr>
              <a:t>Аэродинамика</a:t>
            </a:r>
            <a:r>
              <a:rPr lang="ru-RU" sz="3200" dirty="0">
                <a:solidFill>
                  <a:schemeClr val="tx2"/>
                </a:solidFill>
              </a:rPr>
              <a:t> (от др.-греч. </a:t>
            </a:r>
            <a:r>
              <a:rPr lang="ru-RU" sz="3200" i="1" dirty="0" err="1"/>
              <a:t>аэр</a:t>
            </a:r>
            <a:r>
              <a:rPr lang="ru-RU" sz="3200" dirty="0">
                <a:solidFill>
                  <a:schemeClr val="tx2"/>
                </a:solidFill>
              </a:rPr>
              <a:t> — воздух и </a:t>
            </a:r>
            <a:r>
              <a:rPr lang="ru-RU" sz="3200" i="1" dirty="0" err="1"/>
              <a:t>динамис</a:t>
            </a:r>
            <a:r>
              <a:rPr lang="ru-RU" sz="3200" dirty="0">
                <a:solidFill>
                  <a:schemeClr val="tx2"/>
                </a:solidFill>
              </a:rPr>
              <a:t> — сила) ) – изучает законы движения воздуха и его взаимодействие с движущимся в нем ЛА.</a:t>
            </a:r>
            <a:endParaRPr kumimoji="0" lang="ru-RU" sz="32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95536" y="4365104"/>
            <a:ext cx="4680520" cy="212365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2400"/>
              </a:spcAft>
              <a:defRPr/>
            </a:pPr>
            <a:r>
              <a:rPr lang="ru-RU" sz="2200" dirty="0"/>
              <a:t>Является </a:t>
            </a:r>
            <a:r>
              <a:rPr lang="ru-RU" sz="2200" i="1" dirty="0"/>
              <a:t>теоретической основой </a:t>
            </a:r>
            <a:r>
              <a:rPr lang="ru-RU" sz="2200" dirty="0"/>
              <a:t>авиации и ракетной техники. На ее законах базируется теория крыла и воздушного винта, динамика полета, расчет устойчивости и управляемости ЛА.</a:t>
            </a:r>
          </a:p>
        </p:txBody>
      </p:sp>
      <p:pic>
        <p:nvPicPr>
          <p:cNvPr id="38916" name="Picture 4" descr="Картинки по запросу аэродинамика самолета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5544" y="4365104"/>
            <a:ext cx="3780420" cy="2016224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История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kumimoji="0" lang="ru-RU" sz="24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Зарождение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науки</a:t>
            </a:r>
            <a:r>
              <a:rPr lang="ru-RU" sz="2400" dirty="0">
                <a:solidFill>
                  <a:schemeClr val="tx2"/>
                </a:solidFill>
              </a:rPr>
              <a:t> </a:t>
            </a:r>
            <a:r>
              <a:rPr kumimoji="0" lang="ru-RU" sz="24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аэродинамики началось с исследований Исаака Ньютона, Даниила Бернулли, Леонарда Эйлера, Жана </a:t>
            </a:r>
            <a:r>
              <a:rPr kumimoji="0" lang="ru-RU" sz="2400" i="0" u="none" strike="noStrike" kern="1200" cap="none" normalizeH="0" noProof="0" dirty="0" err="1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д</a:t>
            </a:r>
            <a:r>
              <a:rPr kumimoji="0" lang="en-US" sz="24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’</a:t>
            </a:r>
            <a:r>
              <a:rPr kumimoji="0" lang="ru-RU" sz="2400" i="0" u="none" strike="noStrike" kern="1200" cap="none" normalizeH="0" noProof="0" dirty="0">
                <a:ln>
                  <a:noFill/>
                </a:ln>
                <a:solidFill>
                  <a:schemeClr val="tx2"/>
                </a:solidFill>
                <a:uLnTx/>
                <a:uFillTx/>
                <a:latin typeface="+mj-lt"/>
                <a:ea typeface="+mj-ea"/>
                <a:cs typeface="+mj-cs"/>
              </a:rPr>
              <a:t>Аламбера, Луи Навье, Джорджа Стокса. Они предложили физические принципы изучения аэродинамических явлений, разработали необходимый математический аппарат.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1538275" cy="1990253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4365103"/>
            <a:ext cx="1440160" cy="199058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365104"/>
            <a:ext cx="1673810" cy="1990253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3076" name="Picture 4" descr="Картинки по запросу навье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365104"/>
            <a:ext cx="1512168" cy="1980941"/>
          </a:xfrm>
          <a:prstGeom prst="roundRect">
            <a:avLst/>
          </a:prstGeom>
          <a:noFill/>
          <a:effectLst>
            <a:softEdge rad="31750"/>
          </a:effectLst>
        </p:spPr>
      </p:pic>
      <p:pic>
        <p:nvPicPr>
          <p:cNvPr id="3078" name="Picture 6" descr="Картинки по запросу стокс джордж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6123" y="4365103"/>
            <a:ext cx="1564855" cy="1990253"/>
          </a:xfrm>
          <a:prstGeom prst="round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197746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Появление в начале </a:t>
            </a: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XX 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в. авиации потребовало создания теории расчета самолета и способствовало бурному развитию аэродинамики. </a:t>
            </a:r>
          </a:p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Большой вклад внесли работы Н.Е. Жуковского, И.В. Мещерского, К.Э. Циолковского, Л. Прандтля. </a:t>
            </a:r>
            <a:endParaRPr kumimoji="0" lang="ru-RU" sz="24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439" y="4293095"/>
            <a:ext cx="1870313" cy="207812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История</a:t>
            </a:r>
          </a:p>
        </p:txBody>
      </p:sp>
      <p:pic>
        <p:nvPicPr>
          <p:cNvPr id="2050" name="Picture 2" descr="Картинки по запросу мещерский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7853" y="4293095"/>
            <a:ext cx="1700779" cy="2069283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2052" name="Picture 4" descr="Картинки по запросу циолковский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8476" y="4293095"/>
            <a:ext cx="1591756" cy="2059543"/>
          </a:xfrm>
          <a:prstGeom prst="roundRect">
            <a:avLst/>
          </a:prstGeom>
          <a:noFill/>
          <a:effectLst>
            <a:softEdge rad="63500"/>
          </a:effectLst>
        </p:spPr>
      </p:pic>
      <p:pic>
        <p:nvPicPr>
          <p:cNvPr id="2054" name="Picture 6" descr="Картинки по запросу прандтль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4293095"/>
            <a:ext cx="1512168" cy="2069283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395536" y="1988840"/>
            <a:ext cx="8424936" cy="19389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pPr lvl="0" algn="just">
              <a:spcBef>
                <a:spcPct val="0"/>
              </a:spcBef>
              <a:spcAft>
                <a:spcPts val="300"/>
              </a:spcAft>
              <a:defRPr/>
            </a:pP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Под руководством «отца русской авиации» Н.Е. Жуковского был создан в 1918 г. Центральный аэрогидродинамический институт (ЦАГИ), где начинали свою работу такие известные отечественные ученые как А.Н. Туполев, С.А. Чаплыгин, С.П. Королев, В.В. </a:t>
            </a:r>
            <a:r>
              <a:rPr lang="ru-RU" sz="2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Струминский</a:t>
            </a:r>
            <a: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, М.В. Келдыш.</a:t>
            </a:r>
            <a:endParaRPr kumimoji="0" lang="ru-RU" sz="2400" i="0" u="none" strike="noStrike" kern="1200" cap="none" normalizeH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4287861"/>
            <a:ext cx="1830519" cy="203297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287861"/>
            <a:ext cx="1512168" cy="201833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4287861"/>
            <a:ext cx="1512168" cy="201918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287861"/>
            <a:ext cx="1591756" cy="198969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tx1"/>
                </a:solidFill>
              </a:rPr>
              <a:t>История</a:t>
            </a:r>
          </a:p>
        </p:txBody>
      </p:sp>
      <p:pic>
        <p:nvPicPr>
          <p:cNvPr id="30722" name="Picture 2" descr="Картинки по запросу чаплыгин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4287861"/>
            <a:ext cx="1432580" cy="2044682"/>
          </a:xfrm>
          <a:prstGeom prst="round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772816"/>
            <a:ext cx="7851648" cy="1828800"/>
          </a:xfrm>
        </p:spPr>
        <p:txBody>
          <a:bodyPr>
            <a:normAutofit/>
          </a:bodyPr>
          <a:lstStyle/>
          <a:p>
            <a:r>
              <a:rPr lang="ru-RU" sz="4800"/>
              <a:t>Атмосфера Земли</a:t>
            </a:r>
            <a:endParaRPr lang="ru-RU" sz="4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4065</TotalTime>
  <Words>1982</Words>
  <Application>Microsoft Office PowerPoint</Application>
  <PresentationFormat>Экран (4:3)</PresentationFormat>
  <Paragraphs>215</Paragraphs>
  <Slides>48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4" baseType="lpstr">
      <vt:lpstr>Arial</vt:lpstr>
      <vt:lpstr>Calibri</vt:lpstr>
      <vt:lpstr>Constantia</vt:lpstr>
      <vt:lpstr>Times New Roman</vt:lpstr>
      <vt:lpstr>Wingdings 2</vt:lpstr>
      <vt:lpstr>Поток</vt:lpstr>
      <vt:lpstr>Лекция 3 Элементы аэродинамики</vt:lpstr>
      <vt:lpstr>Принятые сокращения</vt:lpstr>
      <vt:lpstr>Содержание</vt:lpstr>
      <vt:lpstr>Что такое аэродинамика?</vt:lpstr>
      <vt:lpstr>Что такое аэродинамика?</vt:lpstr>
      <vt:lpstr>История</vt:lpstr>
      <vt:lpstr>История</vt:lpstr>
      <vt:lpstr>История</vt:lpstr>
      <vt:lpstr>Атмосфера Земли</vt:lpstr>
      <vt:lpstr>Атмосфера Земли</vt:lpstr>
      <vt:lpstr>Атмосфера Земли</vt:lpstr>
      <vt:lpstr>Тропосфера</vt:lpstr>
      <vt:lpstr>Стратосфера</vt:lpstr>
      <vt:lpstr>Скорости полета</vt:lpstr>
      <vt:lpstr>Скорости полета ЛА</vt:lpstr>
      <vt:lpstr>Скорости полета ЛА</vt:lpstr>
      <vt:lpstr>Скорости полета ЛА</vt:lpstr>
      <vt:lpstr>Скорости полета ЛА</vt:lpstr>
      <vt:lpstr>Полет аэродинамических ЛА</vt:lpstr>
      <vt:lpstr>Аэродинамический принцип полета</vt:lpstr>
      <vt:lpstr>Аэродинамическое качество</vt:lpstr>
      <vt:lpstr>Планёр</vt:lpstr>
      <vt:lpstr>Самолет</vt:lpstr>
      <vt:lpstr>Вертолет</vt:lpstr>
      <vt:lpstr>Аэродинамика крыла</vt:lpstr>
      <vt:lpstr>Параметры крыла</vt:lpstr>
      <vt:lpstr>Презентация PowerPoint</vt:lpstr>
      <vt:lpstr>Спектр обтекания</vt:lpstr>
      <vt:lpstr>Спектр обтекания профиля крыла</vt:lpstr>
      <vt:lpstr>Распределение давления</vt:lpstr>
      <vt:lpstr>Аэродинамические силы</vt:lpstr>
      <vt:lpstr>Аэродинамические силы</vt:lpstr>
      <vt:lpstr>Аэродинамические силы</vt:lpstr>
      <vt:lpstr>Шероховатость обшивки</vt:lpstr>
      <vt:lpstr>Форма ЛА</vt:lpstr>
      <vt:lpstr>Площадь миделя ЛА</vt:lpstr>
      <vt:lpstr>Положение ЛА относительно потока</vt:lpstr>
      <vt:lpstr>Положение ЛА относительно потока</vt:lpstr>
      <vt:lpstr>Штопор</vt:lpstr>
      <vt:lpstr>Аэродинамический эксперимент</vt:lpstr>
      <vt:lpstr>Аэродинамический эксперимент</vt:lpstr>
      <vt:lpstr>Принцип обратимости</vt:lpstr>
      <vt:lpstr>Схема аэродинамического эксперимента</vt:lpstr>
      <vt:lpstr>Цели</vt:lpstr>
      <vt:lpstr>Дозвуковая компрессорная аэродинамическая труба</vt:lpstr>
      <vt:lpstr>Самая большая в мире аэродинамическая труба</vt:lpstr>
      <vt:lpstr>Самая большая в Европе аэродинамическая труба</vt:lpstr>
      <vt:lpstr>Спасибо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авиации</dc:title>
  <dc:creator>Alexey</dc:creator>
  <cp:lastModifiedBy>Артем Андреевич</cp:lastModifiedBy>
  <cp:revision>456</cp:revision>
  <dcterms:created xsi:type="dcterms:W3CDTF">2016-09-06T11:13:26Z</dcterms:created>
  <dcterms:modified xsi:type="dcterms:W3CDTF">2026-02-25T07:17:22Z</dcterms:modified>
</cp:coreProperties>
</file>