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56" r:id="rId6"/>
    <p:sldId id="277" r:id="rId7"/>
    <p:sldId id="257" r:id="rId8"/>
    <p:sldId id="258" r:id="rId9"/>
    <p:sldId id="283" r:id="rId10"/>
    <p:sldId id="259" r:id="rId11"/>
    <p:sldId id="279" r:id="rId12"/>
    <p:sldId id="272" r:id="rId13"/>
    <p:sldId id="273" r:id="rId14"/>
    <p:sldId id="281" r:id="rId15"/>
    <p:sldId id="274" r:id="rId16"/>
    <p:sldId id="260" r:id="rId17"/>
    <p:sldId id="284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FFFF"/>
    <a:srgbClr val="EEB902"/>
    <a:srgbClr val="FEE694"/>
    <a:srgbClr val="FBCADF"/>
    <a:srgbClr val="7A0078"/>
    <a:srgbClr val="CC99FF"/>
    <a:srgbClr val="CCFF99"/>
    <a:srgbClr val="E5E4F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74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4E-40DF-AB47-13BBA2A332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B-47B9-8AF5-71125998F5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2B-47B9-8AF5-71125998F5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2B-47B9-8AF5-71125998F5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51-4222-AC4F-7BCBF26A46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51-4222-AC4F-7BCBF26A4600}"/>
              </c:ext>
            </c:extLst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0DF-AB47-13BBA2A33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4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452" y="271643"/>
            <a:ext cx="6230982" cy="2246267"/>
          </a:xfrm>
        </p:spPr>
        <p:txBody>
          <a:bodyPr rtlCol="0">
            <a:normAutofit/>
          </a:bodyPr>
          <a:lstStyle/>
          <a:p>
            <a:r>
              <a:rPr lang="ru-RU" sz="3600" dirty="0"/>
              <a:t>«ОТ ИГРУШКИ МЕХАНИЧЕСКОЙ ДО КОРАБЛЕЙ КОСМИЧЕСКИХ»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640" y="2955335"/>
            <a:ext cx="6000136" cy="94932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latin typeface="Century Gothic" panose="020B0502020202020204" pitchFamily="34" charset="0"/>
              </a:rPr>
              <a:t>Общеобразовательный проект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640" y="6375091"/>
            <a:ext cx="7493225" cy="482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МБУ ДО «Станция юных техников г. Улан-Удэ»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00892" y="2658245"/>
            <a:ext cx="4741817" cy="156755"/>
          </a:xfrm>
          <a:prstGeom prst="flowChartAlternateProcess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3546807"/>
            <a:ext cx="3004457" cy="2517117"/>
          </a:xfrm>
          <a:prstGeom prst="flowChartProcess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103" y="0"/>
            <a:ext cx="3857897" cy="68584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179" flipH="1">
            <a:off x="4008479" y="2689650"/>
            <a:ext cx="3608414" cy="32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57" y="799288"/>
            <a:ext cx="8377464" cy="676275"/>
          </a:xfrm>
        </p:spPr>
        <p:txBody>
          <a:bodyPr>
            <a:noAutofit/>
          </a:bodyPr>
          <a:lstStyle/>
          <a:p>
            <a:r>
              <a:rPr lang="ru-RU" sz="3200" dirty="0"/>
              <a:t>УРОВЕНЬ 3 – НАУЧНО-ТЕХНИЧЕСКОЕ ТВОРЧЕСТВО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3717665" y="1810215"/>
            <a:ext cx="4721648" cy="426539"/>
          </a:xfrm>
        </p:spPr>
        <p:txBody>
          <a:bodyPr/>
          <a:lstStyle/>
          <a:p>
            <a:r>
              <a:rPr lang="ru-RU" dirty="0"/>
              <a:t>Дети и подростки в возрасте 10-15 лет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618186" y="2236754"/>
            <a:ext cx="4017450" cy="39451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подготовка на этом этапе включает в себя углубленное изучение технологий создания объектов технического творчества. Воспитанники учатся самостоятельно работать с технологическим инструментом и оборудованием, приобретают навыки программирования и использования информационных технологий при проектировании, изготовлении, испытании и запусках сложных моделей.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5636" y="4816832"/>
            <a:ext cx="7009988" cy="90772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5636" y="4864412"/>
            <a:ext cx="7009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НА 3 УРОВНЕ ВОСПИТАННИКИ, ОСНОВЫВАЯСЬ НА ПРИОБРЕТЕННЫХ ЗНАНИЯХ И НАВЫКАХ, ВЫБИРАЮТ НАПРАВЛЕНИЯ, ПО КОТОРЫМ ПРОДОЛЖАТ УЧЕБУ В ДАЛЬНЕЙШЕМ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36" y="2383373"/>
            <a:ext cx="3362146" cy="22371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68" y="2398791"/>
            <a:ext cx="3011882" cy="22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flipH="1">
            <a:off x="4837130" y="1387729"/>
            <a:ext cx="7296" cy="721602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1148790" y="1420448"/>
            <a:ext cx="2844800" cy="2268490"/>
            <a:chOff x="1148790" y="1420448"/>
            <a:chExt cx="2844800" cy="2184884"/>
          </a:xfrm>
        </p:grpSpPr>
        <p:sp>
          <p:nvSpPr>
            <p:cNvPr id="39" name="Правая фигурная скобка 38"/>
            <p:cNvSpPr/>
            <p:nvPr/>
          </p:nvSpPr>
          <p:spPr>
            <a:xfrm rot="16200000">
              <a:off x="2415192" y="2026934"/>
              <a:ext cx="311996" cy="2844800"/>
            </a:xfrm>
            <a:prstGeom prst="rightBrac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2569278" y="1420448"/>
              <a:ext cx="1912" cy="1872888"/>
            </a:xfrm>
            <a:prstGeom prst="line">
              <a:avLst/>
            </a:prstGeom>
            <a:ln w="127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>
            <a:stCxn id="10" idx="2"/>
            <a:endCxn id="12" idx="0"/>
          </p:cNvCxnSpPr>
          <p:nvPr/>
        </p:nvCxnSpPr>
        <p:spPr>
          <a:xfrm>
            <a:off x="5801636" y="753827"/>
            <a:ext cx="0" cy="1657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11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6004" y="230607"/>
            <a:ext cx="3591264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6047" y="230606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СЮТех г. Улан-Удэ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9422" y="919555"/>
            <a:ext cx="7744428" cy="49244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7264400" y="1411998"/>
            <a:ext cx="2844800" cy="1662669"/>
            <a:chOff x="7264400" y="1411998"/>
            <a:chExt cx="2844800" cy="1662669"/>
          </a:xfrm>
        </p:grpSpPr>
        <p:sp>
          <p:nvSpPr>
            <p:cNvPr id="21" name="Правая фигурная скобка 20"/>
            <p:cNvSpPr/>
            <p:nvPr/>
          </p:nvSpPr>
          <p:spPr>
            <a:xfrm rot="16200000">
              <a:off x="8530802" y="1496269"/>
              <a:ext cx="311996" cy="2844800"/>
            </a:xfrm>
            <a:prstGeom prst="rightBrace">
              <a:avLst/>
            </a:prstGeom>
            <a:ln w="127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endCxn id="21" idx="1"/>
            </p:cNvCxnSpPr>
            <p:nvPr/>
          </p:nvCxnSpPr>
          <p:spPr>
            <a:xfrm flipH="1">
              <a:off x="8686800" y="1411998"/>
              <a:ext cx="4864" cy="1350673"/>
            </a:xfrm>
            <a:prstGeom prst="line">
              <a:avLst/>
            </a:prstGeom>
            <a:ln w="127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>
            <a:endCxn id="17" idx="0"/>
          </p:cNvCxnSpPr>
          <p:nvPr/>
        </p:nvCxnSpPr>
        <p:spPr>
          <a:xfrm flipH="1">
            <a:off x="1651000" y="1411998"/>
            <a:ext cx="696236" cy="7216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6115437" y="3033737"/>
            <a:ext cx="2738389" cy="1391603"/>
            <a:chOff x="281805" y="2133600"/>
            <a:chExt cx="2738389" cy="139160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9900" y="2133600"/>
              <a:ext cx="2362200" cy="123002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81805" y="2163292"/>
              <a:ext cx="2738389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Бурятский республиканский индустриальный техникум</a:t>
              </a:r>
            </a:p>
            <a:p>
              <a:pPr algn="ctr"/>
              <a:endParaRPr lang="ru-RU" sz="10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59398" y="2106596"/>
            <a:ext cx="2383649" cy="1230021"/>
            <a:chOff x="3255151" y="2106706"/>
            <a:chExt cx="2383649" cy="123002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76600" y="2106706"/>
              <a:ext cx="2362200" cy="1230021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255151" y="2136398"/>
              <a:ext cx="23836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Кафедра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«Самолето- и вертолетостроение» ВСГУТУ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52303" y="3678866"/>
            <a:ext cx="2362200" cy="923330"/>
            <a:chOff x="6083300" y="2133599"/>
            <a:chExt cx="2362200" cy="92333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083300" y="2133599"/>
              <a:ext cx="2362200" cy="92332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214723" y="2133599"/>
              <a:ext cx="20993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Улан-Удэнский авиационный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завод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919170" y="3664772"/>
            <a:ext cx="2438400" cy="1230240"/>
            <a:chOff x="8813800" y="2133600"/>
            <a:chExt cx="2438400" cy="123024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890000" y="2133600"/>
              <a:ext cx="2362200" cy="123002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813800" y="2163511"/>
              <a:ext cx="2438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Улан-Удэнское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приборостроительное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производственное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объединение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277909" y="3023663"/>
            <a:ext cx="2362200" cy="982038"/>
            <a:chOff x="469900" y="3391317"/>
            <a:chExt cx="2362200" cy="98203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69900" y="3391317"/>
              <a:ext cx="2362200" cy="98203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14679" y="3450025"/>
              <a:ext cx="20726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Улан-Удэнский авиационный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техникум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27922" y="5483019"/>
            <a:ext cx="8981278" cy="1299089"/>
            <a:chOff x="1127922" y="5483019"/>
            <a:chExt cx="8981278" cy="129908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27922" y="5483019"/>
              <a:ext cx="8981278" cy="10690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27922" y="5581779"/>
              <a:ext cx="89812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ЦЕЛЬ СОЗДАНИЯ ДЮКБ</a:t>
              </a:r>
              <a:r>
                <a:rPr lang="en-US" b="1" dirty="0">
                  <a:solidFill>
                    <a:srgbClr val="002060"/>
                  </a:solidFill>
                </a:rPr>
                <a:t>:</a:t>
              </a:r>
              <a:r>
                <a:rPr lang="ru-RU" b="1" dirty="0">
                  <a:solidFill>
                    <a:srgbClr val="002060"/>
                  </a:solidFill>
                </a:rPr>
                <a:t> ПРИОБРЕТЕНИЕ НАВЫКОВ ИНЖЕНЕРА-КОНСТРУКТОРА,  ТЕХНОЛОГА ПО РАЗРАБОТКЕ ЧЕРТЕЖЕЙ ДЕТАЛЕЙ И УЗЛОВ МЕХАНИЗМОВ ОБЪЕКТОВ ДЕТСКОГО ТЕХНИЧЕСКОГО ТВОРЧЕСТВА</a:t>
              </a:r>
            </a:p>
            <a:p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36570" y="919555"/>
            <a:ext cx="77444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Детско-юношеское конструкторское бюро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7252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УРОВЕНЬ 4 - УЧЕБНЫЕ ЗАВЕДЕНИЯ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831850" y="1820272"/>
            <a:ext cx="10515599" cy="701675"/>
          </a:xfrm>
        </p:spPr>
        <p:txBody>
          <a:bodyPr/>
          <a:lstStyle/>
          <a:p>
            <a:r>
              <a:rPr lang="ru-RU" dirty="0"/>
              <a:t>Возраст воспитанников 16-21 год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51182" y="4375538"/>
            <a:ext cx="339635" cy="391885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099510" y="4359737"/>
            <a:ext cx="339635" cy="391885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8198107" y="4358811"/>
            <a:ext cx="339635" cy="391885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91008" y="2313701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10-11 КЛАССЫ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17014" y="2357622"/>
            <a:ext cx="268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КОЛЛЕДЖ/ТЕХНИКУМ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0089" y="4766842"/>
            <a:ext cx="3655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ВЫСШИЕ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УЧЕБНЫЕ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ЗАВЕДЕНИЯ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90264" y="4771252"/>
            <a:ext cx="17571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5 УРОВЕНЬ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6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64373" y="4751621"/>
            <a:ext cx="7081829" cy="177852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07530" y="4751622"/>
            <a:ext cx="1922626" cy="177852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3951" y="2307201"/>
            <a:ext cx="4952762" cy="205068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89649" y="2307201"/>
            <a:ext cx="4980133" cy="205068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19422" y="2745078"/>
            <a:ext cx="4875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более углубленно изучают необходимые для выбранной профессии предметы, а также участвуют во всероссийских конкурсах и выставках со сложными спроектированными моделями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00056" y="2618779"/>
            <a:ext cx="4881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технологий в старшей школе направлено на формирование готовности и способности к самостоятельной деятельности на рынке труда и сопоставление профессиональных планов с личностными особенностями и возможностями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64373" y="5052816"/>
            <a:ext cx="7161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профессиональном уровне проходит освоение технического рисунка, графической подготовки, студенты изучают языки программирования, работают с инструментами, материалами, станками и приобщают данные навыки к нормам социальной жизнедеятельности</a:t>
            </a:r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5845627" y="3297534"/>
            <a:ext cx="223808" cy="253826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3273484" y="5525930"/>
            <a:ext cx="243664" cy="338113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26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6822" y="1920240"/>
            <a:ext cx="4082127" cy="72483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830" y="1000860"/>
            <a:ext cx="5230484" cy="676275"/>
          </a:xfrm>
        </p:spPr>
        <p:txBody>
          <a:bodyPr rtlCol="0">
            <a:noAutofit/>
          </a:bodyPr>
          <a:lstStyle/>
          <a:p>
            <a:r>
              <a:rPr lang="ru-RU" sz="3200" dirty="0"/>
              <a:t>СОЦИАЛЬНО-ЭКОНОМИЧЕСКИЙ ЭФФЕКТ ПРОЕКТА</a:t>
            </a:r>
          </a:p>
        </p:txBody>
      </p:sp>
      <p:sp>
        <p:nvSpPr>
          <p:cNvPr id="23" name="Овал 22" descr="В форме круга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4829634" y="1947998"/>
            <a:ext cx="388992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9779" y="1920240"/>
            <a:ext cx="6316975" cy="4088674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детей к участию в реализации образовательных программ научно-технической направленности </a:t>
            </a:r>
          </a:p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услуг дополнительного образования, привлечение большего количества детей для занятий техническим творчеством  </a:t>
            </a:r>
          </a:p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программ дополнительного образования профориентационной направленности.</a:t>
            </a:r>
          </a:p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квалифицированных специалистов научно-технической направленности (инженеры, конструкторы, технологи, операторы ЧПУ и другие), способных качественно выполнять работу во всех сферах деятельности.</a:t>
            </a:r>
          </a:p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рабочих мест в г. Улан-Удэ и в Республике Бурятия за счет создания условий подготовки высококвалифицированных специалистов инженерных профессий</a:t>
            </a:r>
          </a:p>
          <a:p>
            <a:pPr algn="just"/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налоговых поступлений в бюджеты г. Улан-Удэ и Республики Бурятия за счет создания условий подготовки высококвалифицированных специалистов инженерных профессий</a:t>
            </a:r>
          </a:p>
          <a:p>
            <a:pPr algn="just"/>
            <a:endParaRPr lang="ru-RU" sz="1800" b="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 descr="В форме круга">
            <a:extLst>
              <a:ext uri="{FF2B5EF4-FFF2-40B4-BE49-F238E27FC236}">
                <a16:creationId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4852584" y="4614519"/>
            <a:ext cx="388992" cy="384048"/>
          </a:xfrm>
          <a:prstGeom prst="ellipse">
            <a:avLst/>
          </a:prstGeom>
          <a:solidFill>
            <a:srgbClr val="00FFFF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25" name="Овал 24" descr="В форме круга">
            <a:extLst>
              <a:ext uri="{FF2B5EF4-FFF2-40B4-BE49-F238E27FC236}">
                <a16:creationId xmlns:a16="http://schemas.microsoft.com/office/drawing/2014/main" id="{CB3E6EAD-AA8B-4D6A-B852-670A3BE077FA}"/>
              </a:ext>
            </a:extLst>
          </p:cNvPr>
          <p:cNvSpPr/>
          <p:nvPr/>
        </p:nvSpPr>
        <p:spPr>
          <a:xfrm>
            <a:off x="4824381" y="3695022"/>
            <a:ext cx="388992" cy="38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20" name="Овал 19" descr="В форме круга">
            <a:extLst>
              <a:ext uri="{FF2B5EF4-FFF2-40B4-BE49-F238E27FC236}">
                <a16:creationId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4824381" y="2472638"/>
            <a:ext cx="388992" cy="38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9" name="Диаграмма 38"/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2690750869"/>
              </p:ext>
            </p:extLst>
          </p:nvPr>
        </p:nvGraphicFramePr>
        <p:xfrm>
          <a:off x="241261" y="943627"/>
          <a:ext cx="4284663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вал 14" descr="В форме круга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4824381" y="5183102"/>
            <a:ext cx="388992" cy="384048"/>
          </a:xfrm>
          <a:prstGeom prst="ellipse">
            <a:avLst/>
          </a:prstGeom>
          <a:solidFill>
            <a:srgbClr val="EEB90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6" name="Овал 15" descr="В форме круга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4824381" y="3126439"/>
            <a:ext cx="388992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46466" y="2913016"/>
            <a:ext cx="2706632" cy="186595"/>
          </a:xfrm>
          <a:prstGeom prst="rect">
            <a:avLst/>
          </a:prstGeom>
          <a:solidFill>
            <a:srgbClr val="F8F8F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15878" y="914627"/>
            <a:ext cx="7078223" cy="676275"/>
          </a:xfrm>
        </p:spPr>
        <p:txBody>
          <a:bodyPr>
            <a:normAutofit fontScale="90000"/>
          </a:bodyPr>
          <a:lstStyle/>
          <a:p>
            <a:r>
              <a:rPr lang="ru-RU" dirty="0"/>
              <a:t>ФИНАНСОВОЕ </a:t>
            </a:r>
            <a:br>
              <a:rPr lang="ru-RU" dirty="0"/>
            </a:br>
            <a:r>
              <a:rPr lang="ru-RU" dirty="0"/>
              <a:t>ОБЕСПЕЧЕНИЕ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68624" y="2403229"/>
            <a:ext cx="8972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осуществляется за счет выигранного гранта в рамках федерального проекта «Успех каждого ребенка» национального проекта «Образование» государственной программы Российской Федерации «Развитие образования» в сумме 6,028 млн. рублей, в том числе: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70935" y="2287283"/>
            <a:ext cx="9368110" cy="16246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8335122" y="4011231"/>
            <a:ext cx="2886534" cy="1105795"/>
            <a:chOff x="846465" y="4432856"/>
            <a:chExt cx="3374355" cy="110579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46465" y="4432856"/>
              <a:ext cx="2810183" cy="1105795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34287" y="4593266"/>
              <a:ext cx="2886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Робототехника </a:t>
              </a:r>
            </a:p>
            <a:p>
              <a:pPr algn="just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2,2 млн. рублей</a:t>
              </a: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4389118" y="4012167"/>
            <a:ext cx="3814357" cy="110579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48296" y="40689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Квадрокоптеры и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Беспилотные летательные аппараты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млн. рублей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370935" y="4011232"/>
            <a:ext cx="2886534" cy="1105795"/>
            <a:chOff x="846465" y="4432856"/>
            <a:chExt cx="2886534" cy="110579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846465" y="4432856"/>
              <a:ext cx="2886533" cy="1105795"/>
            </a:xfrm>
            <a:prstGeom prst="round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46466" y="4485108"/>
              <a:ext cx="28865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Авиамоделирование и Судомоделирование </a:t>
              </a:r>
            </a:p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1,81 млн.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7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 b="13399"/>
          <a:stretch>
            <a:fillRect/>
          </a:stretch>
        </p:blipFill>
        <p:spPr/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490" y="2542531"/>
            <a:ext cx="4744335" cy="345685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навыков и способностей научно-технической направленности,  ориентирование в дальнейшей профессиональной деятельности, вклад в развитие целостной, гармонично развитой личности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9993" y="1066734"/>
            <a:ext cx="5041557" cy="59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ЦЕЛЬ ПРОЕКТА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1607" y="1423851"/>
            <a:ext cx="6616713" cy="48332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11311" y="297047"/>
            <a:ext cx="10515600" cy="676275"/>
          </a:xfrm>
        </p:spPr>
        <p:txBody>
          <a:bodyPr>
            <a:normAutofit/>
          </a:bodyPr>
          <a:lstStyle/>
          <a:p>
            <a:r>
              <a:rPr lang="ru-RU" sz="3600" dirty="0"/>
              <a:t>УЧАСТНИКИ ПРОЕКТА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11311" y="1454799"/>
            <a:ext cx="1891711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УРОВЕНЬ 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3</a:t>
            </a:fld>
            <a:endParaRPr lang="ru-RU" noProof="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>
          <a:xfrm>
            <a:off x="3465761" y="1454795"/>
            <a:ext cx="1758779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УРОВЕНЬ 2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idx="18"/>
          </p:nvPr>
        </p:nvSpPr>
        <p:spPr>
          <a:xfrm>
            <a:off x="5987279" y="1454796"/>
            <a:ext cx="1769582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УРОВЕНЬ 3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idx="18"/>
          </p:nvPr>
        </p:nvSpPr>
        <p:spPr>
          <a:xfrm>
            <a:off x="8733426" y="1454795"/>
            <a:ext cx="1808900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УРОВЕНЬ 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4711" y="2420813"/>
            <a:ext cx="2346897" cy="409531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02272" y="2420814"/>
            <a:ext cx="2346897" cy="409531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62359" y="2420814"/>
            <a:ext cx="2346897" cy="409531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32409" y="2420814"/>
            <a:ext cx="2346897" cy="409531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4711" y="3205642"/>
            <a:ext cx="234689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«Станция Юных Техников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Улан-Удэ»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№35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"Алые паруса"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Улан-Удэ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Улан-Удэ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59332" y="2601527"/>
            <a:ext cx="238983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№27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№8, №36, №37, №44</a:t>
            </a:r>
            <a:r>
              <a:rPr lang="ru-RU" sz="17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№50,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«СКОШ №3»</a:t>
            </a: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ДОСААФ России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Бурятия</a:t>
            </a: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«Федерация авиамодельного спорта России»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Бурятия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06893" y="3205642"/>
            <a:ext cx="2358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Картинг-арена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«MARGAD» UNIVERSITY</a:t>
            </a:r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Дархан, Монголия</a:t>
            </a:r>
          </a:p>
          <a:p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01608" y="4024648"/>
            <a:ext cx="323206" cy="290159"/>
            <a:chOff x="5438609" y="3606478"/>
            <a:chExt cx="307760" cy="307760"/>
          </a:xfrm>
          <a:solidFill>
            <a:schemeClr val="accent3">
              <a:lumMod val="5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5569628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16200000">
              <a:off x="5569629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48711" y="4025953"/>
            <a:ext cx="323206" cy="290159"/>
            <a:chOff x="5438609" y="3606478"/>
            <a:chExt cx="307760" cy="307760"/>
          </a:xfrm>
          <a:solidFill>
            <a:schemeClr val="accent3">
              <a:lumMod val="50000"/>
            </a:schemeClr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5569628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 rot="16200000">
              <a:off x="5569629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115710" y="4022780"/>
            <a:ext cx="323206" cy="290159"/>
            <a:chOff x="5438609" y="3606478"/>
            <a:chExt cx="307760" cy="307760"/>
          </a:xfrm>
          <a:solidFill>
            <a:schemeClr val="accent3">
              <a:lumMod val="50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5569628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 rot="16200000">
              <a:off x="5569629" y="3606478"/>
              <a:ext cx="45719" cy="307760"/>
            </a:xfrm>
            <a:prstGeom prst="rect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263809" y="2462019"/>
            <a:ext cx="265796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«Самолето- и вертолетостроение» ВСГУТУ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Улан-Удэнский авиационный техникум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Улан-Удэнский авиационный завод</a:t>
            </a:r>
          </a:p>
          <a:p>
            <a:pPr algn="ctr"/>
            <a:endParaRPr 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Улан-Удэнское приборостроительное производственное объединение</a:t>
            </a:r>
          </a:p>
          <a:p>
            <a:endParaRPr lang="ru-RU" dirty="0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984547" y="1055341"/>
            <a:ext cx="5963510" cy="89278"/>
          </a:xfrm>
          <a:prstGeom prst="flowChartAlternateProcess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839" y="1820701"/>
            <a:ext cx="2152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45540" y="1814097"/>
            <a:ext cx="215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</a:t>
            </a:r>
            <a:endParaRPr lang="ru-RU" sz="16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16-21 год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8131" y="1823386"/>
            <a:ext cx="215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лет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17507" y="1820701"/>
            <a:ext cx="215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</a:t>
            </a:r>
          </a:p>
          <a:p>
            <a:pPr algn="ctr"/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7-9 лет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3568" y="1330136"/>
            <a:ext cx="2346897" cy="47115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7601" y="1337662"/>
            <a:ext cx="2346897" cy="47115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771916" y="1337662"/>
            <a:ext cx="2346897" cy="47115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432408" y="1337662"/>
            <a:ext cx="2346897" cy="47115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92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83697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62" y="215674"/>
            <a:ext cx="5258123" cy="1211694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/>
              <a:t>ЗАДАЧИ </a:t>
            </a:r>
            <a:br>
              <a:rPr lang="ru-RU" sz="3600" dirty="0"/>
            </a:br>
            <a:r>
              <a:rPr lang="ru-RU" sz="3600" dirty="0"/>
              <a:t>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710" y="2045421"/>
            <a:ext cx="65080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воспитанников следующие навыки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 обучающихся к технологическим инновациям и обеспечить соответствующие условия для их творческого развития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квалификации педагогов с применением информационных технологий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учебно-методическую базу объединений научно технической направленности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участников проекта в решении задач по профессиональной ориентации детей с детского сада и учреждения дополнительного образования до рабочего места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закрепления молодых специалистов в г. Улан-Удэ и в Республике Бурятия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rgbClr val="D30F6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305648" y="1399592"/>
            <a:ext cx="2966567" cy="100502"/>
          </a:xfrm>
          <a:prstGeom prst="flowChartAlternateProcess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09" y="-6011"/>
            <a:ext cx="3558768" cy="2008982"/>
          </a:xfrm>
        </p:spPr>
      </p:pic>
      <p:sp>
        <p:nvSpPr>
          <p:cNvPr id="10" name="Левая круглая скобка 9"/>
          <p:cNvSpPr/>
          <p:nvPr/>
        </p:nvSpPr>
        <p:spPr>
          <a:xfrm>
            <a:off x="7092422" y="465385"/>
            <a:ext cx="205999" cy="4838135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993863" y="218026"/>
            <a:ext cx="5021513" cy="5409774"/>
            <a:chOff x="-117900" y="1094472"/>
            <a:chExt cx="5021513" cy="540977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23179" y="1108938"/>
              <a:ext cx="2332403" cy="685829"/>
              <a:chOff x="6083300" y="2133599"/>
              <a:chExt cx="2362200" cy="923329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083300" y="2133599"/>
                <a:ext cx="2362200" cy="92332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214723" y="2133603"/>
                <a:ext cx="2099353" cy="646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постоянного познания нового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-117900" y="1821916"/>
              <a:ext cx="2862248" cy="1754326"/>
              <a:chOff x="5844920" y="2050562"/>
              <a:chExt cx="2880859" cy="2538662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083300" y="2133599"/>
                <a:ext cx="2362200" cy="213032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844920" y="2050562"/>
                <a:ext cx="2880859" cy="2538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работы с вычислительной </a:t>
                </a:r>
              </a:p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техникой,  на </a:t>
                </a:r>
              </a:p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тех. оборудовании и</a:t>
                </a:r>
              </a:p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инструментами</a:t>
                </a:r>
              </a:p>
              <a:p>
                <a:pPr algn="ctr"/>
                <a:endParaRPr lang="ru-RU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29237" y="3433901"/>
              <a:ext cx="2326345" cy="706403"/>
              <a:chOff x="6083300" y="2105902"/>
              <a:chExt cx="2362200" cy="951026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083300" y="2133599"/>
                <a:ext cx="2362200" cy="92332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214723" y="2105902"/>
                <a:ext cx="2099353" cy="870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пребывания в одиночестве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18939" y="4237501"/>
              <a:ext cx="2336643" cy="1477328"/>
              <a:chOff x="6083300" y="2133599"/>
              <a:chExt cx="2362200" cy="2137822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6083300" y="2133599"/>
                <a:ext cx="2362200" cy="213032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214723" y="2133599"/>
                <a:ext cx="2099353" cy="2137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формирования нужных привычек и избавления от ненужных</a:t>
                </a: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2538946" y="5256116"/>
              <a:ext cx="2362200" cy="1248130"/>
              <a:chOff x="5923739" y="4994753"/>
              <a:chExt cx="2362200" cy="2189339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923739" y="5028282"/>
                <a:ext cx="2362200" cy="2155810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027418" y="4994753"/>
                <a:ext cx="2099353" cy="177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ставить перед собой цель и обеспечивать ее достижение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118938" y="5797843"/>
              <a:ext cx="2336644" cy="706403"/>
              <a:chOff x="6083300" y="2105902"/>
              <a:chExt cx="2362200" cy="951026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6083300" y="2133599"/>
                <a:ext cx="2362200" cy="92332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6214723" y="2105902"/>
                <a:ext cx="2099353" cy="870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самоанализа и концентрации</a:t>
                </a: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2558501" y="2170187"/>
              <a:ext cx="2345112" cy="1754870"/>
              <a:chOff x="6083300" y="2133599"/>
              <a:chExt cx="2362200" cy="2362571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6083300" y="2133599"/>
                <a:ext cx="2362200" cy="2362571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235894" y="2281297"/>
                <a:ext cx="2099353" cy="1988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применять на практике 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it-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технологии и теоретические знания</a:t>
                </a: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2541413" y="1094472"/>
              <a:ext cx="2362200" cy="989101"/>
              <a:chOff x="6083300" y="2105902"/>
              <a:chExt cx="2362200" cy="1331620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6083300" y="2133598"/>
                <a:ext cx="2362200" cy="1303924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6214723" y="2105902"/>
                <a:ext cx="2099353" cy="124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принимать решения и логически мыслить</a:t>
                </a: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2538946" y="3995537"/>
              <a:ext cx="2362200" cy="1200329"/>
              <a:chOff x="6083300" y="2105902"/>
              <a:chExt cx="2362200" cy="1615996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6083300" y="2133599"/>
                <a:ext cx="2362200" cy="158829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ru-RU" dirty="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214723" y="2105902"/>
                <a:ext cx="2099353" cy="161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навык содержательного общения и навык задавать вопросы</a:t>
                </a:r>
              </a:p>
            </p:txBody>
          </p:sp>
        </p:grpSp>
      </p:grpSp>
      <p:cxnSp>
        <p:nvCxnSpPr>
          <p:cNvPr id="13" name="Прямая со стрелкой 12"/>
          <p:cNvCxnSpPr/>
          <p:nvPr/>
        </p:nvCxnSpPr>
        <p:spPr>
          <a:xfrm>
            <a:off x="6322423" y="2286000"/>
            <a:ext cx="6270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65" y="840014"/>
            <a:ext cx="4995105" cy="782638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АКТУАЛЬНОСТЬ ПРОЕКТА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665" y="2348776"/>
            <a:ext cx="4429649" cy="395317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 общественной потребностью в творчески активных, физически крепких и технически грамотных молодых людях, возрождении интереса молодежи к инженерно-техническим профессиям, воспитании культуры жизненного и профессионального самоопределения, заинтересованности родителей и детей в инженерно-технических профессиях. Реализация проекта будет способствовать созданию условий для закрепления молодых специалистов в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D30F6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Улан-Удэ и в Республике Бурятия</a:t>
            </a:r>
            <a:endParaRPr lang="ru-RU" sz="1050" dirty="0"/>
          </a:p>
          <a:p>
            <a:pPr algn="ctr" rt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5" y="1483675"/>
            <a:ext cx="6072277" cy="343842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16392" y="287384"/>
            <a:ext cx="7358681" cy="67544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9329" y="316502"/>
            <a:ext cx="7165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effectLst/>
                <a:uLnTx/>
                <a:uFillTx/>
                <a:latin typeface="Century Gothic"/>
                <a:ea typeface="+mn-ea"/>
                <a:cs typeface="+mn-cs"/>
              </a:rPr>
              <a:t>ИННОВАЦИОННОСТЬ ПРОЕКТА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54146" y="1661923"/>
            <a:ext cx="11042358" cy="1663742"/>
            <a:chOff x="6214723" y="441544"/>
            <a:chExt cx="6386548" cy="206138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671476" y="441544"/>
              <a:ext cx="5929795" cy="184954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14723" y="2133599"/>
              <a:ext cx="20993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30F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1055101" y="2184133"/>
            <a:ext cx="455738" cy="45633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6336" y="2126536"/>
            <a:ext cx="68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15626" y="1808305"/>
            <a:ext cx="104414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D30F6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Системный подход к дополнительному образованию научно-технической направленности и профессиональной ориентации детей, подростков и молодежи начиная с детского сада, учреждения доп. образования - до рабочего места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003288" y="3261332"/>
            <a:ext cx="10516078" cy="1860342"/>
            <a:chOff x="916346" y="3357245"/>
            <a:chExt cx="9563343" cy="186034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916346" y="3357245"/>
              <a:ext cx="9511057" cy="1860342"/>
              <a:chOff x="1275053" y="3751044"/>
              <a:chExt cx="9511057" cy="186034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1462348" y="3751044"/>
                <a:ext cx="9323762" cy="1860342"/>
                <a:chOff x="4711254" y="575973"/>
                <a:chExt cx="9323762" cy="1926958"/>
              </a:xfrm>
            </p:grpSpPr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4711254" y="575973"/>
                  <a:ext cx="9323762" cy="1174451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6214723" y="2133599"/>
                  <a:ext cx="20993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0F6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Овал 21"/>
              <p:cNvSpPr/>
              <p:nvPr/>
            </p:nvSpPr>
            <p:spPr>
              <a:xfrm>
                <a:off x="1275053" y="4158716"/>
                <a:ext cx="447142" cy="477084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flipH="1">
                <a:off x="1311941" y="4096620"/>
                <a:ext cx="9638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EDC"/>
                        </a:gs>
                        <a:gs pos="100000">
                          <a:srgbClr val="D30F64"/>
                        </a:gs>
                      </a:gsLst>
                      <a:lin ang="0" scaled="1"/>
                    </a:gra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2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429772" y="3383099"/>
              <a:ext cx="904991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D30F6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Сетевое взаимодействие с детскими садами, лицеем и средними общеобразовательными школами в реализации программ дополнительного образования детей научно-технической направленности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75249" y="4519114"/>
            <a:ext cx="11226691" cy="1858039"/>
            <a:chOff x="2607110" y="3503817"/>
            <a:chExt cx="12176684" cy="171377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607110" y="3503817"/>
              <a:ext cx="11925131" cy="1713770"/>
              <a:chOff x="2965817" y="3897616"/>
              <a:chExt cx="11925131" cy="171377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2965817" y="3897616"/>
                <a:ext cx="11925131" cy="1713770"/>
                <a:chOff x="6214723" y="727794"/>
                <a:chExt cx="11925131" cy="1775137"/>
              </a:xfrm>
            </p:grpSpPr>
            <p:sp>
              <p:nvSpPr>
                <p:cNvPr id="41" name="Скругленный прямоугольник 40"/>
                <p:cNvSpPr/>
                <p:nvPr/>
              </p:nvSpPr>
              <p:spPr>
                <a:xfrm>
                  <a:off x="7010825" y="727794"/>
                  <a:ext cx="11129029" cy="97858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6214723" y="2133599"/>
                  <a:ext cx="20993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0F6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Овал 38"/>
              <p:cNvSpPr/>
              <p:nvPr/>
            </p:nvSpPr>
            <p:spPr>
              <a:xfrm>
                <a:off x="3510366" y="4152266"/>
                <a:ext cx="513686" cy="413735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46050" y="4082892"/>
                <a:ext cx="24447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EDC"/>
                        </a:gs>
                        <a:gs pos="100000">
                          <a:srgbClr val="D30F64"/>
                        </a:gs>
                      </a:gsLst>
                      <a:lin ang="0" scaled="1"/>
                    </a:gra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3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3746275" y="3511716"/>
              <a:ext cx="11037519" cy="1021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D30F6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Создание детско-юношеского конструкторского бюро на базе МБУ ДО «Станция юных техников г. Улан-Удэ»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37093" y="5717965"/>
            <a:ext cx="10459392" cy="1723185"/>
            <a:chOff x="789763" y="3630148"/>
            <a:chExt cx="8211792" cy="158744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89763" y="3630148"/>
              <a:ext cx="8184616" cy="1587441"/>
              <a:chOff x="1148470" y="4023947"/>
              <a:chExt cx="8184616" cy="1587441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1283626" y="4023947"/>
                <a:ext cx="8049460" cy="1587441"/>
                <a:chOff x="4532532" y="858647"/>
                <a:chExt cx="8049460" cy="1644284"/>
              </a:xfrm>
            </p:grpSpPr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4532532" y="858647"/>
                  <a:ext cx="8049460" cy="937163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6214723" y="2133599"/>
                  <a:ext cx="209935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0F6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Овал 46"/>
              <p:cNvSpPr/>
              <p:nvPr/>
            </p:nvSpPr>
            <p:spPr>
              <a:xfrm>
                <a:off x="1153771" y="4263732"/>
                <a:ext cx="354182" cy="405159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148470" y="4197934"/>
                <a:ext cx="412343" cy="53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EDC"/>
                        </a:gs>
                        <a:gs pos="100000">
                          <a:srgbClr val="D30F64"/>
                        </a:gs>
                      </a:gsLst>
                      <a:lin ang="0" scaled="1"/>
                    </a:gra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4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1224419" y="3681625"/>
              <a:ext cx="7777136" cy="70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D30F6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Применение информационных </a:t>
              </a:r>
              <a:r>
                <a:rPr kumimoji="0" lang="ru-RU" sz="2200" b="0" i="0" u="none" strike="noStrike" kern="1200" cap="none" spc="0" normalizeH="0" baseline="0" noProof="0">
                  <a:ln>
                    <a:noFill/>
                  </a:ln>
                  <a:solidFill>
                    <a:srgbClr val="D30F6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(цифровых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D30F6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технологий при проектировании, изготовлении и запуске объектов детского технического творчества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54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20"/>
            <a:ext cx="7023679" cy="477611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/>
              <a:t>ПРОЕКТ РАЗБИТ НА 4 УРОВНЯ ПОДГОТОВКИ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48487" y="1767361"/>
            <a:ext cx="4097024" cy="439601"/>
          </a:xfrm>
        </p:spPr>
        <p:txBody>
          <a:bodyPr rtlCol="0"/>
          <a:lstStyle/>
          <a:p>
            <a:pPr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 5-6 лет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164" y="2312158"/>
            <a:ext cx="6327350" cy="3869786"/>
          </a:xfrm>
        </p:spPr>
        <p:txBody>
          <a:bodyPr rtlCol="0">
            <a:noAutofit/>
          </a:bodyPr>
          <a:lstStyle/>
          <a:p>
            <a:pPr algn="just"/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продолжается 2 года и направлен на детей дошкольного возраста.</a:t>
            </a:r>
          </a:p>
          <a:p>
            <a:pPr algn="just"/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 отведенных классах детского сада квалифицированные педагоги знакомят детей с техникой, наукой и технологиями прошлого и современности. Детей учат самостоятельно изготавливать и запускать простейшие модели.</a:t>
            </a:r>
          </a:p>
          <a:p>
            <a:pPr algn="just"/>
            <a:r>
              <a:rPr lang="ru-RU" sz="20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проводится анализ на выявление способностей и желаний ребенка в будущей профессии и их сравнение с ожиданиями родителей.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 txBox="1">
            <a:spLocks/>
          </p:cNvSpPr>
          <p:nvPr/>
        </p:nvSpPr>
        <p:spPr>
          <a:xfrm>
            <a:off x="739199" y="778057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УРОВЕНЬ 1 – ДЕТСКИЙ САД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441605" y="5578008"/>
            <a:ext cx="6324600" cy="2559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ГЛАВНАЯ ЦЕЛЬ РАБОТЫ С ДЕТЬМИ НА ПЕРВОМ ЭТАПЕ – НАУЧИТЬ МЫСЛИТЬ, ФАНТАЗИРОВАТЬ И ВОПЛОЩАТЬ В ЖИЗНЬ ЗАДУМАННОЕ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605" y="5405537"/>
            <a:ext cx="6324600" cy="107115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86" y="2373775"/>
            <a:ext cx="4500963" cy="26672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Прямая со стрелкой 175"/>
          <p:cNvCxnSpPr>
            <a:cxnSpLocks/>
            <a:endCxn id="80" idx="0"/>
          </p:cNvCxnSpPr>
          <p:nvPr/>
        </p:nvCxnSpPr>
        <p:spPr>
          <a:xfrm flipH="1">
            <a:off x="7147443" y="3314844"/>
            <a:ext cx="185416" cy="1364819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cxnSpLocks/>
          </p:cNvCxnSpPr>
          <p:nvPr/>
        </p:nvCxnSpPr>
        <p:spPr>
          <a:xfrm>
            <a:off x="6484506" y="974745"/>
            <a:ext cx="646707" cy="1160069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D79F838-73DE-4C35-94B7-00787EA389C1}"/>
              </a:ext>
            </a:extLst>
          </p:cNvPr>
          <p:cNvSpPr/>
          <p:nvPr/>
        </p:nvSpPr>
        <p:spPr>
          <a:xfrm>
            <a:off x="6588311" y="2150051"/>
            <a:ext cx="1488995" cy="14728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B7F98603-3889-4E43-84CE-E233994B76DC}"/>
              </a:ext>
            </a:extLst>
          </p:cNvPr>
          <p:cNvCxnSpPr>
            <a:cxnSpLocks/>
          </p:cNvCxnSpPr>
          <p:nvPr/>
        </p:nvCxnSpPr>
        <p:spPr>
          <a:xfrm flipH="1">
            <a:off x="5654203" y="4199405"/>
            <a:ext cx="195594" cy="726768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047417" y="5765882"/>
            <a:ext cx="9505150" cy="365962"/>
            <a:chOff x="1299207" y="5709406"/>
            <a:chExt cx="9505150" cy="365962"/>
          </a:xfrm>
        </p:grpSpPr>
        <p:sp>
          <p:nvSpPr>
            <p:cNvPr id="194" name="Правая фигурная скобка 193"/>
            <p:cNvSpPr/>
            <p:nvPr/>
          </p:nvSpPr>
          <p:spPr>
            <a:xfrm rot="5400000">
              <a:off x="5922088" y="1086525"/>
              <a:ext cx="259387" cy="9505150"/>
            </a:xfrm>
            <a:prstGeom prst="rightBrace">
              <a:avLst/>
            </a:prstGeom>
            <a:ln w="12700">
              <a:solidFill>
                <a:srgbClr val="DD1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Равнобедренный треугольник 194"/>
            <p:cNvSpPr/>
            <p:nvPr/>
          </p:nvSpPr>
          <p:spPr>
            <a:xfrm rot="10800000">
              <a:off x="5977787" y="5923393"/>
              <a:ext cx="147988" cy="151975"/>
            </a:xfrm>
            <a:prstGeom prst="triangle">
              <a:avLst/>
            </a:prstGeom>
            <a:solidFill>
              <a:srgbClr val="DD106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ru-RU" dirty="0"/>
            </a:p>
          </p:txBody>
        </p:sp>
      </p:grpSp>
      <p:cxnSp>
        <p:nvCxnSpPr>
          <p:cNvPr id="165" name="Прямая со стрелкой 164"/>
          <p:cNvCxnSpPr>
            <a:stCxn id="47" idx="4"/>
          </p:cNvCxnSpPr>
          <p:nvPr/>
        </p:nvCxnSpPr>
        <p:spPr>
          <a:xfrm>
            <a:off x="1178090" y="4049748"/>
            <a:ext cx="121119" cy="747081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5718" y="4679663"/>
            <a:ext cx="1099702" cy="1099702"/>
          </a:xfrm>
          <a:prstGeom prst="rect">
            <a:avLst/>
          </a:prstGeom>
          <a:solidFill>
            <a:srgbClr val="FFFF66"/>
          </a:solidFill>
          <a:ln w="12700" cap="flat">
            <a:solidFill>
              <a:srgbClr val="FFC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130" name="Прямая со стрелкой 129"/>
          <p:cNvCxnSpPr>
            <a:cxnSpLocks/>
          </p:cNvCxnSpPr>
          <p:nvPr/>
        </p:nvCxnSpPr>
        <p:spPr>
          <a:xfrm>
            <a:off x="7285112" y="1154037"/>
            <a:ext cx="1041793" cy="635146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Скругленная соединительная линия 140"/>
          <p:cNvCxnSpPr>
            <a:endCxn id="66" idx="0"/>
          </p:cNvCxnSpPr>
          <p:nvPr/>
        </p:nvCxnSpPr>
        <p:spPr>
          <a:xfrm>
            <a:off x="6783805" y="848318"/>
            <a:ext cx="3544865" cy="1875411"/>
          </a:xfrm>
          <a:prstGeom prst="curvedConnector2">
            <a:avLst/>
          </a:prstGeom>
          <a:ln w="127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cxnSpLocks/>
            <a:endCxn id="37" idx="7"/>
          </p:cNvCxnSpPr>
          <p:nvPr/>
        </p:nvCxnSpPr>
        <p:spPr>
          <a:xfrm flipH="1">
            <a:off x="2861580" y="1152591"/>
            <a:ext cx="1351512" cy="627629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" name="Скругленная соединительная линия 142"/>
          <p:cNvCxnSpPr/>
          <p:nvPr/>
        </p:nvCxnSpPr>
        <p:spPr>
          <a:xfrm rot="10800000" flipV="1">
            <a:off x="1128576" y="852830"/>
            <a:ext cx="3781351" cy="1858642"/>
          </a:xfrm>
          <a:prstGeom prst="curvedConnector2">
            <a:avLst/>
          </a:prstGeom>
          <a:ln w="127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04358" y="5843713"/>
            <a:ext cx="549442" cy="365125"/>
          </a:xfrm>
        </p:spPr>
        <p:txBody>
          <a:bodyPr/>
          <a:lstStyle/>
          <a:p>
            <a:pPr rtl="0"/>
            <a:fld id="{D495E168-DA5E-4888-8D8A-92B118324C14}" type="slidenum">
              <a:rPr lang="ru-RU" noProof="0" smtClean="0"/>
              <a:t>8</a:t>
            </a:fld>
            <a:endParaRPr lang="ru-RU" noProof="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463544" y="1568124"/>
            <a:ext cx="1792168" cy="1448284"/>
            <a:chOff x="2041907" y="1050793"/>
            <a:chExt cx="1476358" cy="1193073"/>
          </a:xfrm>
        </p:grpSpPr>
        <p:sp>
          <p:nvSpPr>
            <p:cNvPr id="37" name="Овал 36"/>
            <p:cNvSpPr/>
            <p:nvPr/>
          </p:nvSpPr>
          <p:spPr>
            <a:xfrm>
              <a:off x="2164086" y="1050793"/>
              <a:ext cx="1206136" cy="119307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041908" y="1248740"/>
              <a:ext cx="1476358" cy="760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«Сэсэг»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 №27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652" y="2704605"/>
            <a:ext cx="1498876" cy="1452719"/>
            <a:chOff x="923116" y="4466861"/>
            <a:chExt cx="1240970" cy="1240970"/>
          </a:xfrm>
        </p:grpSpPr>
        <p:sp>
          <p:nvSpPr>
            <p:cNvPr id="47" name="Овал 46"/>
            <p:cNvSpPr/>
            <p:nvPr/>
          </p:nvSpPr>
          <p:spPr>
            <a:xfrm>
              <a:off x="923116" y="4466861"/>
              <a:ext cx="1240970" cy="1240970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99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77315" y="4681476"/>
              <a:ext cx="953978" cy="7887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«Улыбка»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 №87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028196" y="1690729"/>
            <a:ext cx="1519412" cy="1408719"/>
            <a:chOff x="6274638" y="-472199"/>
            <a:chExt cx="1286821" cy="1193073"/>
          </a:xfrm>
        </p:grpSpPr>
        <p:sp>
          <p:nvSpPr>
            <p:cNvPr id="54" name="Овал 53"/>
            <p:cNvSpPr/>
            <p:nvPr/>
          </p:nvSpPr>
          <p:spPr>
            <a:xfrm>
              <a:off x="6302778" y="-472199"/>
              <a:ext cx="1206136" cy="1193073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74638" y="-202377"/>
              <a:ext cx="1286821" cy="781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«Одуванчик»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</a:t>
              </a:r>
            </a:p>
            <a:p>
              <a:pPr lvl="0" algn="ctr"/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 №10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59627" y="2504985"/>
            <a:ext cx="1792167" cy="1448284"/>
            <a:chOff x="2041908" y="1050793"/>
            <a:chExt cx="1476358" cy="1193073"/>
          </a:xfrm>
        </p:grpSpPr>
        <p:sp>
          <p:nvSpPr>
            <p:cNvPr id="69" name="Овал 68"/>
            <p:cNvSpPr/>
            <p:nvPr/>
          </p:nvSpPr>
          <p:spPr>
            <a:xfrm>
              <a:off x="2164086" y="1050793"/>
              <a:ext cx="1206137" cy="119307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041908" y="1248740"/>
              <a:ext cx="1476358" cy="760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«Зорька»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сад №104</a:t>
              </a:r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90" y="6134370"/>
            <a:ext cx="4477445" cy="5152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191313" y="6165772"/>
            <a:ext cx="332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ВУЗы, колледжи, техникумы</a:t>
            </a:r>
          </a:p>
        </p:txBody>
      </p:sp>
      <p:cxnSp>
        <p:nvCxnSpPr>
          <p:cNvPr id="120" name="Прямая со стрелкой 119"/>
          <p:cNvCxnSpPr>
            <a:cxnSpLocks/>
            <a:endCxn id="54" idx="0"/>
          </p:cNvCxnSpPr>
          <p:nvPr/>
        </p:nvCxnSpPr>
        <p:spPr>
          <a:xfrm flipH="1">
            <a:off x="4773495" y="1207188"/>
            <a:ext cx="10329" cy="483541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cxnSpLocks/>
          </p:cNvCxnSpPr>
          <p:nvPr/>
        </p:nvCxnSpPr>
        <p:spPr>
          <a:xfrm flipH="1">
            <a:off x="3433580" y="998744"/>
            <a:ext cx="841606" cy="1500626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>
            <a:cxnSpLocks/>
            <a:stCxn id="37" idx="4"/>
          </p:cNvCxnSpPr>
          <p:nvPr/>
        </p:nvCxnSpPr>
        <p:spPr>
          <a:xfrm>
            <a:off x="2343928" y="3016408"/>
            <a:ext cx="618477" cy="1892933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cxnSpLocks/>
            <a:stCxn id="69" idx="4"/>
          </p:cNvCxnSpPr>
          <p:nvPr/>
        </p:nvCxnSpPr>
        <p:spPr>
          <a:xfrm flipH="1">
            <a:off x="3009936" y="3953269"/>
            <a:ext cx="230076" cy="972904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>
            <a:off x="10344826" y="4183120"/>
            <a:ext cx="20149" cy="727748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>
            <a:cxnSpLocks/>
          </p:cNvCxnSpPr>
          <p:nvPr/>
        </p:nvCxnSpPr>
        <p:spPr>
          <a:xfrm flipH="1">
            <a:off x="8597526" y="2985292"/>
            <a:ext cx="223554" cy="1921169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>
            <a:cxnSpLocks/>
            <a:stCxn id="54" idx="4"/>
          </p:cNvCxnSpPr>
          <p:nvPr/>
        </p:nvCxnSpPr>
        <p:spPr>
          <a:xfrm flipH="1">
            <a:off x="4354328" y="3099448"/>
            <a:ext cx="419166" cy="1707481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9438" y="4909341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№27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223683" y="4680006"/>
            <a:ext cx="1099702" cy="1099702"/>
          </a:xfrm>
          <a:prstGeom prst="rect">
            <a:avLst/>
          </a:prstGeom>
          <a:solidFill>
            <a:srgbClr val="E5E4F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05604" y="4904630"/>
            <a:ext cx="985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689543" y="4679663"/>
            <a:ext cx="1099702" cy="1099702"/>
          </a:xfrm>
          <a:prstGeom prst="rect">
            <a:avLst/>
          </a:prstGeom>
          <a:solidFill>
            <a:srgbClr val="CCFF99"/>
          </a:solidFill>
          <a:ln w="12700" cap="flat">
            <a:solidFill>
              <a:srgbClr val="00B05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78300" y="4899294"/>
            <a:ext cx="956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171487" y="4685214"/>
            <a:ext cx="1099702" cy="1099702"/>
          </a:xfrm>
          <a:prstGeom prst="rect">
            <a:avLst/>
          </a:prstGeom>
          <a:solidFill>
            <a:srgbClr val="CC99FF"/>
          </a:solidFill>
          <a:ln w="12700" cap="flat">
            <a:solidFill>
              <a:srgbClr val="7A0078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24142" y="4899294"/>
            <a:ext cx="1025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597592" y="4679663"/>
            <a:ext cx="1099702" cy="1099702"/>
          </a:xfrm>
          <a:prstGeom prst="rect">
            <a:avLst/>
          </a:prstGeom>
          <a:solidFill>
            <a:srgbClr val="FBCADF"/>
          </a:solidFill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45710" y="4899294"/>
            <a:ext cx="971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12829" y="4686145"/>
            <a:ext cx="1099702" cy="1099702"/>
          </a:xfrm>
          <a:prstGeom prst="rect">
            <a:avLst/>
          </a:prstGeom>
          <a:solidFill>
            <a:srgbClr val="FEE694"/>
          </a:solidFill>
          <a:ln w="12700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185592" y="4937620"/>
            <a:ext cx="1008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97340" y="2466200"/>
            <a:ext cx="151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«Зорька»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№104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170863" y="763443"/>
            <a:ext cx="3161996" cy="51418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13093" y="770248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СЮТех г. Улан-Удэ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10860" y="82061"/>
            <a:ext cx="106410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</a:rPr>
              <a:t>СЕТЕВОЕ ВЗАИМОДЕЙСТВИЕ СЮТех С ДЕТСКИМИ САДАМИ</a:t>
            </a:r>
            <a:endParaRPr lang="en-US" sz="2800" b="1" dirty="0">
              <a:gradFill>
                <a:gsLst>
                  <a:gs pos="0">
                    <a:srgbClr val="008EDC"/>
                  </a:gs>
                  <a:gs pos="100000">
                    <a:srgbClr val="D30F64"/>
                  </a:gs>
                </a:gsLst>
                <a:lin ang="0" scaled="1"/>
              </a:gradFill>
              <a:latin typeface="Century Gothic"/>
            </a:endParaRPr>
          </a:p>
          <a:p>
            <a:r>
              <a:rPr lang="ru-RU" sz="28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</a:rPr>
              <a:t>И ШКОЛАМИ</a:t>
            </a:r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9581878" y="2723729"/>
            <a:ext cx="1493584" cy="1470295"/>
            <a:chOff x="4362996" y="4106090"/>
            <a:chExt cx="1206136" cy="1193073"/>
          </a:xfrm>
          <a:solidFill>
            <a:schemeClr val="bg1">
              <a:lumMod val="85000"/>
            </a:schemeClr>
          </a:solidFill>
        </p:grpSpPr>
        <p:sp>
          <p:nvSpPr>
            <p:cNvPr id="66" name="Овал 65"/>
            <p:cNvSpPr/>
            <p:nvPr/>
          </p:nvSpPr>
          <p:spPr>
            <a:xfrm>
              <a:off x="4362996" y="4106090"/>
              <a:ext cx="1206136" cy="1193073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475103" y="4314321"/>
              <a:ext cx="1008016" cy="2996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393AF3F-CA7B-419E-9AA9-4585F706BFA2}"/>
              </a:ext>
            </a:extLst>
          </p:cNvPr>
          <p:cNvSpPr/>
          <p:nvPr/>
        </p:nvSpPr>
        <p:spPr>
          <a:xfrm>
            <a:off x="9657930" y="4686145"/>
            <a:ext cx="1099702" cy="109970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6554342D-DF26-485B-926C-46B920EAE6BB}"/>
              </a:ext>
            </a:extLst>
          </p:cNvPr>
          <p:cNvSpPr/>
          <p:nvPr/>
        </p:nvSpPr>
        <p:spPr>
          <a:xfrm>
            <a:off x="5156489" y="2723729"/>
            <a:ext cx="1488996" cy="1472869"/>
          </a:xfrm>
          <a:prstGeom prst="ellipse">
            <a:avLst/>
          </a:prstGeom>
          <a:solidFill>
            <a:srgbClr val="CC99FF"/>
          </a:solidFill>
          <a:ln>
            <a:solidFill>
              <a:srgbClr val="7A007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5F00641-A52C-4B34-BC87-6D7810A04AD4}"/>
              </a:ext>
            </a:extLst>
          </p:cNvPr>
          <p:cNvSpPr/>
          <p:nvPr/>
        </p:nvSpPr>
        <p:spPr>
          <a:xfrm>
            <a:off x="5288448" y="3016408"/>
            <a:ext cx="1198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№15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11E72AD-19A6-412F-B305-E5E0A009B33B}"/>
              </a:ext>
            </a:extLst>
          </p:cNvPr>
          <p:cNvCxnSpPr>
            <a:cxnSpLocks/>
            <a:stCxn id="150" idx="2"/>
            <a:endCxn id="76" idx="0"/>
          </p:cNvCxnSpPr>
          <p:nvPr/>
        </p:nvCxnSpPr>
        <p:spPr>
          <a:xfrm>
            <a:off x="5751861" y="1277625"/>
            <a:ext cx="149126" cy="1446104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FF5B447-64B5-4DF7-90D8-C0FE78EC0CE0}"/>
              </a:ext>
            </a:extLst>
          </p:cNvPr>
          <p:cNvGrpSpPr/>
          <p:nvPr/>
        </p:nvGrpSpPr>
        <p:grpSpPr>
          <a:xfrm>
            <a:off x="8129052" y="1627592"/>
            <a:ext cx="1493584" cy="1470295"/>
            <a:chOff x="4362996" y="4106090"/>
            <a:chExt cx="1206136" cy="1193073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644F5CD6-169A-4EB8-A35D-1F671B2491C9}"/>
                </a:ext>
              </a:extLst>
            </p:cNvPr>
            <p:cNvSpPr/>
            <p:nvPr/>
          </p:nvSpPr>
          <p:spPr>
            <a:xfrm>
              <a:off x="4362996" y="4106090"/>
              <a:ext cx="1206136" cy="119307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E0BE41C5-0663-4B33-9064-3B2D1D73ADE7}"/>
                </a:ext>
              </a:extLst>
            </p:cNvPr>
            <p:cNvSpPr/>
            <p:nvPr/>
          </p:nvSpPr>
          <p:spPr>
            <a:xfrm>
              <a:off x="4475103" y="4314321"/>
              <a:ext cx="1008016" cy="299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B0A095B5-17D4-41A0-901D-DB7F520ECC61}"/>
              </a:ext>
            </a:extLst>
          </p:cNvPr>
          <p:cNvSpPr/>
          <p:nvPr/>
        </p:nvSpPr>
        <p:spPr>
          <a:xfrm>
            <a:off x="9720702" y="4934873"/>
            <a:ext cx="1008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СКОШ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E042E9B-19E5-4B2F-8635-DB5A3935E2C2}"/>
              </a:ext>
            </a:extLst>
          </p:cNvPr>
          <p:cNvSpPr/>
          <p:nvPr/>
        </p:nvSpPr>
        <p:spPr>
          <a:xfrm>
            <a:off x="7990737" y="1995481"/>
            <a:ext cx="1767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«Снегурочка»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№84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B0538259-9D3C-449E-AC35-93724FEABF89}"/>
              </a:ext>
            </a:extLst>
          </p:cNvPr>
          <p:cNvSpPr/>
          <p:nvPr/>
        </p:nvSpPr>
        <p:spPr>
          <a:xfrm>
            <a:off x="9471219" y="2903872"/>
            <a:ext cx="1767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рыбка»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№143</a:t>
            </a:r>
          </a:p>
        </p:txBody>
      </p:sp>
    </p:spTree>
    <p:extLst>
      <p:ext uri="{BB962C8B-B14F-4D97-AF65-F5344CB8AC3E}">
        <p14:creationId xmlns:p14="http://schemas.microsoft.com/office/powerpoint/2010/main" val="315479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УРОВЕНЬ 2 – НАЧАЛЬНОЕ ТЕХНИЧЕСКОЕ МОДЕЛИРОВАНИЕ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3469" y="5095639"/>
            <a:ext cx="9714851" cy="108630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ГЛАВНОЙ ЦЕЛЬЮ ЯВЛЯЕТСЯ ВЫЯВИТЬ ЖЕЛАНИЕ И СПОСОБНОСТИ ВОСПИТАННИКА РАЗВИВАТЬСЯ В ИНТЕРЕСУЮЩЕЙ ЕГО СФЕРЕ И СОХРАНИТЬ ЭТО СТРЕМЛЕНИЕ, ПРЕДОСТАВЛЯЯ ВОЗМОЖНОСТИ ДЛЯ САМОРАЗВИТИЯ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9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4059773" y="1791977"/>
            <a:ext cx="4097024" cy="465727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 6-8 лет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703469" y="2525195"/>
            <a:ext cx="6023902" cy="23336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объединении «Начальное техническое моделирование» дети осваивают первую ступень на пути к инженерным специальностям и информационным технологиям.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изучают пять основных направлений – летательные аппараты и модели ракет, морские и речные судна, автотехника (военная техника), легоконструирование и начальная робототехника.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3470" y="4937760"/>
            <a:ext cx="9714850" cy="121709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289" y="2257704"/>
            <a:ext cx="3809790" cy="25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fb0879af-3eba-417a-a55a-ffe6dcd6ca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«Веселый отпуск»</Template>
  <TotalTime>0</TotalTime>
  <Words>1130</Words>
  <Application>Microsoft Office PowerPoint</Application>
  <PresentationFormat>Широкоэкранный</PresentationFormat>
  <Paragraphs>196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Тема Office</vt:lpstr>
      <vt:lpstr>«ОТ ИГРУШКИ МЕХАНИЧЕСКОЙ ДО КОРАБЛЕЙ КОСМИЧЕСКИХ»</vt:lpstr>
      <vt:lpstr>Презентация PowerPoint</vt:lpstr>
      <vt:lpstr>УЧАСТНИКИ ПРОЕКТА</vt:lpstr>
      <vt:lpstr>ЗАДАЧИ  ПРОЕКТА</vt:lpstr>
      <vt:lpstr>АКТУАЛЬНОСТЬ ПРОЕКТА</vt:lpstr>
      <vt:lpstr>Презентация PowerPoint</vt:lpstr>
      <vt:lpstr>ПРОЕКТ РАЗБИТ НА 4 УРОВНЯ ПОДГОТОВКИ </vt:lpstr>
      <vt:lpstr>Презентация PowerPoint</vt:lpstr>
      <vt:lpstr>УРОВЕНЬ 2 – НАЧАЛЬНОЕ ТЕХНИЧЕСКОЕ МОДЕЛИРОВАНИЕ</vt:lpstr>
      <vt:lpstr>УРОВЕНЬ 3 – НАУЧНО-ТЕХНИЧЕСКОЕ ТВОРЧЕСТВО</vt:lpstr>
      <vt:lpstr>Презентация PowerPoint</vt:lpstr>
      <vt:lpstr>УРОВЕНЬ 4 - УЧЕБНЫЕ ЗАВЕДЕНИЯ </vt:lpstr>
      <vt:lpstr>СОЦИАЛЬНО-ЭКОНОМИЧЕСКИЙ ЭФФЕКТ ПРОЕКТА</vt:lpstr>
      <vt:lpstr>ФИНАНСОВОЕ  ОБЕСПЕЧЕНИЕ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2020-07-17T03:11:51Z</dcterms:created>
  <dcterms:modified xsi:type="dcterms:W3CDTF">2020-12-03T08:16:16Z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