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311" r:id="rId3"/>
    <p:sldId id="258" r:id="rId4"/>
    <p:sldId id="407" r:id="rId5"/>
    <p:sldId id="467" r:id="rId6"/>
    <p:sldId id="468" r:id="rId7"/>
    <p:sldId id="469" r:id="rId8"/>
    <p:sldId id="470" r:id="rId9"/>
    <p:sldId id="471" r:id="rId10"/>
    <p:sldId id="473" r:id="rId11"/>
    <p:sldId id="474" r:id="rId12"/>
    <p:sldId id="475" r:id="rId13"/>
    <p:sldId id="476" r:id="rId14"/>
    <p:sldId id="477" r:id="rId15"/>
    <p:sldId id="478" r:id="rId16"/>
    <p:sldId id="479" r:id="rId17"/>
    <p:sldId id="480" r:id="rId18"/>
    <p:sldId id="481" r:id="rId19"/>
    <p:sldId id="484" r:id="rId20"/>
    <p:sldId id="483" r:id="rId21"/>
    <p:sldId id="485" r:id="rId22"/>
    <p:sldId id="486" r:id="rId23"/>
    <p:sldId id="487" r:id="rId24"/>
    <p:sldId id="488" r:id="rId25"/>
    <p:sldId id="491" r:id="rId26"/>
    <p:sldId id="490" r:id="rId27"/>
    <p:sldId id="489" r:id="rId28"/>
    <p:sldId id="492" r:id="rId29"/>
    <p:sldId id="493" r:id="rId30"/>
    <p:sldId id="496" r:id="rId31"/>
    <p:sldId id="499" r:id="rId32"/>
    <p:sldId id="500" r:id="rId33"/>
    <p:sldId id="494" r:id="rId34"/>
    <p:sldId id="497" r:id="rId35"/>
    <p:sldId id="498" r:id="rId36"/>
    <p:sldId id="501" r:id="rId37"/>
    <p:sldId id="502" r:id="rId38"/>
    <p:sldId id="504" r:id="rId39"/>
    <p:sldId id="503" r:id="rId40"/>
    <p:sldId id="33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5" autoAdjust="0"/>
    <p:restoredTop sz="92102" autoAdjust="0"/>
  </p:normalViewPr>
  <p:slideViewPr>
    <p:cSldViewPr>
      <p:cViewPr varScale="1">
        <p:scale>
          <a:sx n="116" d="100"/>
          <a:sy n="116" d="100"/>
        </p:scale>
        <p:origin x="142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CEED4-4BA8-4DE1-AF6C-C5823884BFAF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CC7AD-8F3D-46EB-A491-BD5A66306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26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530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10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9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7926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64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133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376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9304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192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4552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569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598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498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0605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247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999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7404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6610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752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4258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4334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056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664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9981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0322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6822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214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786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567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27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332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052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CC7AD-8F3D-46EB-A491-BD5A663065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512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C000"/>
                </a:solidFill>
              </a:rPr>
              <a:t>Лекция 7</a:t>
            </a:r>
            <a:br>
              <a:rPr lang="ru-RU" sz="3200" dirty="0">
                <a:solidFill>
                  <a:srgbClr val="FFC000"/>
                </a:solidFill>
              </a:rPr>
            </a:br>
            <a:r>
              <a:rPr lang="ru-RU" sz="4800" dirty="0"/>
              <a:t>История У-УАЗ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70082" y="6381328"/>
            <a:ext cx="1621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Улан-Удэ 2025</a:t>
            </a:r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533400" y="4221088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algn="r">
              <a:lnSpc>
                <a:spcPct val="114000"/>
              </a:lnSpc>
              <a:spcAft>
                <a:spcPts val="600"/>
              </a:spcAft>
              <a:buClr>
                <a:schemeClr val="accent3"/>
              </a:buClr>
              <a:buSzPct val="95000"/>
              <a:defRPr/>
            </a:pP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ru-RU" b="1" i="1" dirty="0"/>
              <a:t>«История – свидетельница прошлого, пример и поучение для настоящего, предостережение для будущего»</a:t>
            </a:r>
          </a:p>
          <a:p>
            <a:pPr marR="45720" algn="r">
              <a:lnSpc>
                <a:spcPct val="114000"/>
              </a:lnSpc>
              <a:spcAft>
                <a:spcPts val="600"/>
              </a:spcAft>
              <a:buClr>
                <a:schemeClr val="accent3"/>
              </a:buClr>
              <a:buSzPct val="95000"/>
              <a:defRPr/>
            </a:pPr>
            <a:r>
              <a:rPr lang="ru-RU" b="1" dirty="0"/>
              <a:t>Мигель  де Сервантес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Надвигалась война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93899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В начале 1941 г. завод приступил к производству фюзеляжа  и оперения самолета Пе-2</a:t>
            </a:r>
            <a:r>
              <a:rPr lang="ru-RU" sz="2400" b="1" dirty="0">
                <a:solidFill>
                  <a:schemeClr val="tx2"/>
                </a:solidFill>
              </a:rPr>
              <a:t>.</a:t>
            </a:r>
            <a:r>
              <a:rPr lang="ru-RU" sz="2400" dirty="0">
                <a:solidFill>
                  <a:schemeClr val="tx2"/>
                </a:solidFill>
              </a:rPr>
              <a:t> Была перестроена вся система организации производства, начиная со складского хозяйства и заканчивая сдачей агрегатов, созданы органы управления производством, контроля и учета.</a:t>
            </a:r>
            <a:endParaRPr kumimoji="0" lang="ru-RU" sz="2000" i="0" u="none" strike="noStrike" kern="1200" cap="none" normalizeH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СБОРКА ЦЕНТРОПЛАНА 1944 Г.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6544" y="4039336"/>
            <a:ext cx="3779912" cy="2702032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8" name="Рисунок 7" descr="Механический цех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64" y="4039336"/>
            <a:ext cx="3613335" cy="2697716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Начало войны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64660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rgbClr val="FF0000"/>
                </a:solidFill>
              </a:rPr>
              <a:t>22 июня 1941 г. фашистская Германия напала на СССР.</a:t>
            </a:r>
          </a:p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С началом войны ремонтное производство было ликвидировано, завод пополняется группой московских и иркутских специалистов.</a:t>
            </a:r>
            <a:endParaRPr lang="ru-RU" sz="2400" dirty="0"/>
          </a:p>
        </p:txBody>
      </p:sp>
      <p:pic>
        <p:nvPicPr>
          <p:cNvPr id="9" name="Рисунок 8" descr="Митинг рабочих ПВЗ в связи с вероломным нападением фашистской Германии на Советский Союз. Улан-Удэ. 1941 г.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3717032"/>
            <a:ext cx="4211952" cy="2804755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10" name="Рисунок 9" descr="Столярное отделение 1940 г.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4548" y="3717031"/>
            <a:ext cx="3627404" cy="2808313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Все для фронта, все для победы!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64660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Завод переходит на казарменное положение. Рабочие по несколько смен подряд не покидали своих рабочих мест. </a:t>
            </a:r>
          </a:p>
          <a:p>
            <a:pPr algn="just">
              <a:spcAft>
                <a:spcPts val="600"/>
              </a:spcAft>
            </a:pPr>
            <a:r>
              <a:rPr lang="ru-RU" sz="2400" dirty="0"/>
              <a:t>В 1942 г. завод был преобразован в самолетостроительный завод №99.</a:t>
            </a:r>
          </a:p>
        </p:txBody>
      </p:sp>
      <p:pic>
        <p:nvPicPr>
          <p:cNvPr id="5" name="Рисунок 4" descr="Хлеб фронту. 1943 г.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3053" y="3933057"/>
            <a:ext cx="3543403" cy="2520280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6" name="Рисунок 5" descr="Оборудование котельной 1944-1945 г.г.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5" y="3933056"/>
            <a:ext cx="4440047" cy="2520280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93899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В 1942 г. завод осваивает легендарный самолет Ла-5. На смену дереву и миткали приходит «дельта-древесина», представляющая собой тонкие слои дерева, склеенные друг с другом. Гладкая полированная обшивка имеет малое лобовое сопротивление, не так чувствительна к пробоинам.</a:t>
            </a:r>
          </a:p>
        </p:txBody>
      </p:sp>
      <p:pic>
        <p:nvPicPr>
          <p:cNvPr id="7" name="Рисунок 6" descr="Заводской аэродром, Истребитель Ла-5 1943 г.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4019892"/>
            <a:ext cx="3598440" cy="2643752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8" name="Рисунок 7" descr="Переход на изготовление Ла-5 в 1941 году, для завода было технической революцией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7984" y="4019892"/>
            <a:ext cx="4118967" cy="2649468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238526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На Ла-5 была установлена первая синхронизированная пушка, реактивные снаряды и бомбы на внешней подвеске.</a:t>
            </a:r>
          </a:p>
          <a:p>
            <a:pPr algn="just">
              <a:spcAft>
                <a:spcPts val="600"/>
              </a:spcAft>
            </a:pPr>
            <a:r>
              <a:rPr lang="ru-RU" sz="2400" dirty="0"/>
              <a:t>В кратчайшие сроки, в тяжелых условиях военного времени на предприятии произведена коренная реконструкция производства, освоено изготовление деталей, сборка и летные испытания боевого самолета.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6" name="Рисунок 5" descr="На личные сбережения колхоза Джидинского аймаха товарища Мункуева в 1943-44 г. был построен на У-УАЗ и отправлен на фронт самолет Ла-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4371800"/>
            <a:ext cx="3384376" cy="2429156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9" name="Рисунок 8" descr="Учащиеся ФЗО 1942 г.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9978" y="4371800"/>
            <a:ext cx="3458446" cy="2441576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5696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Самолет отлично проявил себя в боях на Курской дуге, затем в битве за Сталинград. Высокие боевые качества истребителя отмечали наши знаменитые летчики А.И. </a:t>
            </a:r>
            <a:r>
              <a:rPr lang="ru-RU" sz="2400" dirty="0" err="1">
                <a:solidFill>
                  <a:schemeClr val="tx2"/>
                </a:solidFill>
              </a:rPr>
              <a:t>Покрышкин</a:t>
            </a:r>
            <a:r>
              <a:rPr lang="ru-RU" sz="2400" dirty="0">
                <a:solidFill>
                  <a:schemeClr val="tx2"/>
                </a:solidFill>
              </a:rPr>
              <a:t> и А.П. </a:t>
            </a:r>
            <a:r>
              <a:rPr lang="ru-RU" sz="2400" dirty="0" err="1">
                <a:solidFill>
                  <a:schemeClr val="tx2"/>
                </a:solidFill>
              </a:rPr>
              <a:t>Маресьев</a:t>
            </a:r>
            <a:r>
              <a:rPr lang="ru-RU" sz="240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7" name="Рисунок 6" descr="НАЧАЛЬНИК ИСТРЕБИТЕЛЯ ЛА-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3720285"/>
            <a:ext cx="3888432" cy="2725698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8" name="Рисунок 7" descr="Сборочный цех 1944-1945 г.г.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0032" y="3720284"/>
            <a:ext cx="3816424" cy="2733052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96949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600" dirty="0">
                <a:solidFill>
                  <a:schemeClr val="tx2"/>
                </a:solidFill>
              </a:rPr>
              <a:t>Выпуск самолетов Ла-5 продолжался до июля 1944 г. </a:t>
            </a:r>
          </a:p>
          <a:p>
            <a:pPr algn="just">
              <a:spcAft>
                <a:spcPts val="600"/>
              </a:spcAft>
            </a:pPr>
            <a:r>
              <a:rPr lang="ru-RU" sz="2600" dirty="0"/>
              <a:t>Всего завод передал ВВС страны 283 машины.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9389" y="3429001"/>
            <a:ext cx="4207436" cy="2808311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8" y="3429000"/>
            <a:ext cx="4091112" cy="2808312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Ла-7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5472608" cy="289310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600" dirty="0">
                <a:solidFill>
                  <a:schemeClr val="tx2"/>
                </a:solidFill>
              </a:rPr>
              <a:t>В 1944 г. освоен выпуск более совершенного и скоростного истребителя Ла-7. </a:t>
            </a:r>
          </a:p>
          <a:p>
            <a:pPr algn="just"/>
            <a:r>
              <a:rPr lang="ru-RU" sz="2600" dirty="0">
                <a:solidFill>
                  <a:schemeClr val="tx2"/>
                </a:solidFill>
              </a:rPr>
              <a:t>На нем появились цельнометаллические части (лонжерон крыла), улучшена аэродинамика и отдельные узлы. </a:t>
            </a:r>
          </a:p>
        </p:txBody>
      </p:sp>
      <p:pic>
        <p:nvPicPr>
          <p:cNvPr id="5" name="Picture 4" descr="http://www.zwalls.ru/large/201310/1820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4653136"/>
            <a:ext cx="3456384" cy="2160240"/>
          </a:xfrm>
          <a:prstGeom prst="roundRect">
            <a:avLst/>
          </a:prstGeom>
          <a:noFill/>
          <a:effectLst>
            <a:softEdge rad="3175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00192" y="1052736"/>
            <a:ext cx="2293047" cy="3257326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23528" y="5085184"/>
            <a:ext cx="5112568" cy="89255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600" dirty="0"/>
              <a:t>Ла-7 выпускался до 1946 г. Выпущено 249 машин.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rmAutofit/>
          </a:bodyPr>
          <a:lstStyle/>
          <a:p>
            <a:r>
              <a:rPr lang="ru-RU" sz="5400" dirty="0"/>
              <a:t>50..80-е годы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Ла-9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81588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В 1946 г. завод приступил к производству первого цельнометаллического самолета Ла-9 (до этого каркас самолета был металлическим, а все остальное из дерева).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041646"/>
            <a:ext cx="43924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800" dirty="0"/>
              <a:t>Самолет делали очень быстро – всего за 40 дней. </a:t>
            </a:r>
          </a:p>
          <a:p>
            <a:pPr algn="just">
              <a:spcAft>
                <a:spcPts val="1200"/>
              </a:spcAft>
            </a:pPr>
            <a:r>
              <a:rPr lang="ru-RU" sz="2800" dirty="0"/>
              <a:t>Выпуск – до 1948 г. </a:t>
            </a:r>
          </a:p>
          <a:p>
            <a:pPr algn="just">
              <a:spcAft>
                <a:spcPts val="1200"/>
              </a:spcAft>
            </a:pPr>
            <a:r>
              <a:rPr lang="ru-RU" sz="2800" dirty="0"/>
              <a:t>Изготовлено 73 машины.</a:t>
            </a: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53250" name="Picture 2" descr="Картинки по запросу ла 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3979493"/>
            <a:ext cx="3863658" cy="2617859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Принятые сокращения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6224"/>
            <a:ext cx="8291264" cy="438912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b="1" dirty="0"/>
              <a:t>ВВС </a:t>
            </a:r>
            <a:r>
              <a:rPr lang="ru-RU" sz="2800" dirty="0"/>
              <a:t>– военно-воздушные силы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b="1" dirty="0"/>
              <a:t>ВМФ</a:t>
            </a:r>
            <a:r>
              <a:rPr lang="ru-RU" sz="2800" dirty="0"/>
              <a:t> – военно-морской флот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b="1" dirty="0"/>
              <a:t>ВПП</a:t>
            </a:r>
            <a:r>
              <a:rPr lang="ru-RU" sz="2800" dirty="0"/>
              <a:t> – взлетно-посадочная полоса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b="1" dirty="0"/>
              <a:t>КБ </a:t>
            </a:r>
            <a:r>
              <a:rPr lang="ru-RU" sz="2800" dirty="0"/>
              <a:t>– конструкторское бюро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800" b="1" dirty="0"/>
              <a:t>РЛС</a:t>
            </a:r>
            <a:r>
              <a:rPr lang="ru-RU" sz="2800" dirty="0"/>
              <a:t> – радиолокационная станция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Ла-9УТИ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954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В 1948 г. завод приступил к серийному производству самолета Ла-9УТИ (250 машин).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85293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Этот самолет стал, по существу, первым самостоятельным детищем завода, т.к. в отличие от предыдущих машин, когда завод опирался на техдокументацию ведущего завода №21, при запуске Ла-9УТИ разработка чертежей, технологий, проектирование оснастки и прочие вопросы решались силами завода.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3252" name="Picture 4" descr="Картинки по запросу ла 9 ут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4077072"/>
            <a:ext cx="5715000" cy="2733676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Истребитель МиГ-15УТИ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38499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Выпускаемый в 1949-59 гг. истребитель МиГ-15УТИ открыл эру реактивных машин.</a:t>
            </a:r>
          </a:p>
          <a:p>
            <a:pPr algn="just"/>
            <a:r>
              <a:rPr lang="ru-RU" sz="2800" dirty="0"/>
              <a:t>Произведено 1052 самолета.</a:t>
            </a: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7923" y="3356992"/>
            <a:ext cx="5188154" cy="3456384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Ка-15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64660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В 1956 г. было освоено серийное производство многоцелевого корабельного вертолета Ка-15, который стал первым серийным вертолетом соосной схемы в мире.</a:t>
            </a:r>
          </a:p>
          <a:p>
            <a:pPr algn="just">
              <a:spcAft>
                <a:spcPts val="600"/>
              </a:spcAft>
            </a:pPr>
            <a:r>
              <a:rPr lang="ru-RU" sz="2400" dirty="0"/>
              <a:t>Изготовлено 354 вертолета.</a:t>
            </a:r>
          </a:p>
        </p:txBody>
      </p:sp>
      <p:pic>
        <p:nvPicPr>
          <p:cNvPr id="2050" name="Picture 2" descr="Картинки по запросу ка 1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1944" y="3681163"/>
            <a:ext cx="5280113" cy="29881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Ка-18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63121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500" dirty="0">
                <a:solidFill>
                  <a:schemeClr val="tx2"/>
                </a:solidFill>
              </a:rPr>
              <a:t>С 1958 г. по 1960 г. завод изготавливал вертолеты Ка-18, которые стояли на вооружении авиации ВМФ, а также широко использовались в народном хозяйстве.</a:t>
            </a:r>
          </a:p>
          <a:p>
            <a:pPr algn="just"/>
            <a:r>
              <a:rPr lang="ru-RU" sz="2500" dirty="0"/>
              <a:t>Всего выпущено 111 машин.</a:t>
            </a:r>
          </a:p>
        </p:txBody>
      </p:sp>
      <p:pic>
        <p:nvPicPr>
          <p:cNvPr id="61442" name="Picture 2" descr="Картинки по запросу ка 1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59732" y="3789040"/>
            <a:ext cx="4824536" cy="2784447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/>
              <a:t>Уникальный завод</a:t>
            </a:r>
            <a:endParaRPr lang="ru-RU" sz="4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312393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3200" dirty="0">
                <a:solidFill>
                  <a:schemeClr val="tx2"/>
                </a:solidFill>
              </a:rPr>
              <a:t>Таким образом, в 50-е гг. завод превратился из самолетостроительного еще и в вертолетостроительный. </a:t>
            </a:r>
          </a:p>
          <a:p>
            <a:pPr algn="just">
              <a:spcAft>
                <a:spcPts val="600"/>
              </a:spcAft>
            </a:pPr>
            <a:r>
              <a:rPr lang="ru-RU" sz="3200" dirty="0"/>
              <a:t>Сегодня в России только </a:t>
            </a:r>
            <a:r>
              <a:rPr lang="ru-RU" sz="3200" dirty="0" err="1"/>
              <a:t>Улан-Удэнский</a:t>
            </a:r>
            <a:r>
              <a:rPr lang="ru-RU" sz="3200" dirty="0"/>
              <a:t> авиационный завод способен выпускать как самолеты, так и вертолеты.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Ка-25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209288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500" dirty="0">
                <a:solidFill>
                  <a:schemeClr val="tx2"/>
                </a:solidFill>
              </a:rPr>
              <a:t>В 1963-74 гг. завод изготавливает боевые вертолеты Ка-25 для ВМФ. На Ка-25 впервые в мире была установлена РЛС кругового обзора. Поставлялся на экспорт в Болгарию, Вьетнам, Индию, Сирию, Югославию.</a:t>
            </a:r>
          </a:p>
          <a:p>
            <a:pPr algn="just">
              <a:spcAft>
                <a:spcPts val="600"/>
              </a:spcAft>
            </a:pPr>
            <a:r>
              <a:rPr lang="ru-RU" sz="2500" dirty="0"/>
              <a:t>Всего произведено 250 вертолетов.</a:t>
            </a:r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67744" y="3990155"/>
            <a:ext cx="4608512" cy="2781309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Як-25РВ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201593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500" dirty="0">
                <a:solidFill>
                  <a:schemeClr val="tx2"/>
                </a:solidFill>
              </a:rPr>
              <a:t>В 1961-65 гг. освоен выпуск истребителя Як-25РВ и  высотного разведчика Як-25РВ-2, который выпускался и в беспилотном варианте, как радиоуправляемая мишень. </a:t>
            </a:r>
          </a:p>
          <a:p>
            <a:pPr algn="just"/>
            <a:r>
              <a:rPr lang="ru-RU" sz="2500" dirty="0"/>
              <a:t>Всего было выпущено 155 самолетов, из них 74 в пилотируемом варианте и 81 в  беспилотном.</a:t>
            </a:r>
          </a:p>
        </p:txBody>
      </p:sp>
      <p:pic>
        <p:nvPicPr>
          <p:cNvPr id="63490" name="Picture 2" descr="Картинки по запросу як 25 рв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3738" y="4365104"/>
            <a:ext cx="4716524" cy="2412166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Самолет Ан-24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201593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>
                <a:solidFill>
                  <a:schemeClr val="tx2"/>
                </a:solidFill>
              </a:rPr>
              <a:t>В 1963 г. начался выпуск самолета для местных авиалиний Ан-24</a:t>
            </a:r>
            <a:r>
              <a:rPr lang="ru-RU" sz="2400" dirty="0"/>
              <a:t>. </a:t>
            </a:r>
            <a:r>
              <a:rPr lang="ru-RU" sz="2400" dirty="0">
                <a:solidFill>
                  <a:schemeClr val="tx2"/>
                </a:solidFill>
              </a:rPr>
              <a:t>Это удобный и надежный самолет, мог взлетать и садиться с грунтовых ВПП. Ан-24 перевозили пассажиров по всей стране (до 30% пассажирских перевозок).</a:t>
            </a:r>
          </a:p>
          <a:p>
            <a:pPr algn="just">
              <a:spcAft>
                <a:spcPts val="600"/>
              </a:spcAft>
            </a:pPr>
            <a:r>
              <a:rPr lang="ru-RU" sz="2400" dirty="0"/>
              <a:t>Изготовлено 175 самолетов разных модификаций.</a:t>
            </a:r>
          </a:p>
        </p:txBody>
      </p:sp>
      <p:pic>
        <p:nvPicPr>
          <p:cNvPr id="63494" name="Picture 6" descr="Картинки по запросу ан  2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86406" y="3933056"/>
            <a:ext cx="5371188" cy="2809240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Крылатая ракета П-5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5232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800" dirty="0">
                <a:solidFill>
                  <a:schemeClr val="tx2"/>
                </a:solidFill>
              </a:rPr>
              <a:t>Выпускалась в 1960-1961 гг., экспериментальная.</a:t>
            </a:r>
            <a:endParaRPr lang="ru-RU" sz="2500" dirty="0">
              <a:solidFill>
                <a:schemeClr val="tx2"/>
              </a:solidFill>
            </a:endParaRP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919" y="2708920"/>
            <a:ext cx="8744162" cy="3998741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Ми-8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93899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В 1970 г. начат серийный выпуск Ми-8 с двигателем  ТВ2-117. Это самый массовый вертолёт среднего класса в мире, поставлялся на экспорт в 40 стран мира.</a:t>
            </a:r>
          </a:p>
          <a:p>
            <a:pPr algn="just"/>
            <a:r>
              <a:rPr lang="ru-RU" sz="2400" dirty="0"/>
              <a:t>В 1970-98 гг. заводом выпущено </a:t>
            </a:r>
            <a:r>
              <a:rPr lang="ru-RU" sz="2400" dirty="0">
                <a:latin typeface="Times New Roman"/>
                <a:cs typeface="Times New Roman"/>
              </a:rPr>
              <a:t>≈ </a:t>
            </a:r>
            <a:r>
              <a:rPr lang="ru-RU" sz="2400" dirty="0"/>
              <a:t>3800 вертолетов Ми-8 различных модификаций.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3716" y="4166610"/>
            <a:ext cx="6636568" cy="2646765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70482"/>
          </a:xfrm>
        </p:spPr>
        <p:txBody>
          <a:bodyPr>
            <a:spAutoFit/>
          </a:bodyPr>
          <a:lstStyle/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Довоенный период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Военный период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50..80-е годы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90-е годы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Современный период</a:t>
            </a:r>
          </a:p>
          <a:p>
            <a:pPr marL="514350" indent="-514350">
              <a:spcBef>
                <a:spcPct val="0"/>
              </a:spcBef>
              <a:spcAft>
                <a:spcPts val="1800"/>
              </a:spcAft>
              <a:buClrTx/>
              <a:buSzTx/>
              <a:defRPr/>
            </a:pPr>
            <a:r>
              <a:rPr lang="ru-RU" sz="3600" dirty="0"/>
              <a:t>Перспективы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/>
              <a:t>Истребитель-бомбардировщик МиГ-27М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628800"/>
            <a:ext cx="8496944" cy="163121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500" dirty="0">
                <a:solidFill>
                  <a:schemeClr val="tx2"/>
                </a:solidFill>
              </a:rPr>
              <a:t>Выпускался с 1977 г. по 1984 г.  Самая сложная машина в истории завода. Имеет крыло изменяемой геометрии. Основные поставки в Индию и для ВВС СССР.</a:t>
            </a:r>
          </a:p>
          <a:p>
            <a:pPr algn="just"/>
            <a:r>
              <a:rPr lang="ru-RU" sz="2500" dirty="0"/>
              <a:t>Изготовлено 155 машин.  </a:t>
            </a:r>
          </a:p>
        </p:txBody>
      </p:sp>
      <p:pic>
        <p:nvPicPr>
          <p:cNvPr id="79874" name="Picture 2" descr="Картинки по запросу миг 27м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084" y="3284984"/>
            <a:ext cx="8089832" cy="3465146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Штурмовик Су-25УБ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7081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500" dirty="0">
                <a:solidFill>
                  <a:schemeClr val="tx2"/>
                </a:solidFill>
              </a:rPr>
              <a:t>Серийное производство начато в 1985 г. Имеет высокие летные характеристики, надежен, прост в управлении и эксплуатации, имеет широкий выбор вооружения. </a:t>
            </a:r>
          </a:p>
          <a:p>
            <a:pPr algn="just">
              <a:spcAft>
                <a:spcPts val="600"/>
              </a:spcAft>
            </a:pPr>
            <a:r>
              <a:rPr lang="ru-RU" sz="2500" dirty="0"/>
              <a:t>Выпущено 128 машин.</a:t>
            </a:r>
          </a:p>
        </p:txBody>
      </p:sp>
      <p:pic>
        <p:nvPicPr>
          <p:cNvPr id="72713" name="Picture 9" descr="Картинки по запросу су 25 уб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3789039"/>
            <a:ext cx="4202831" cy="2738845"/>
          </a:xfrm>
          <a:prstGeom prst="roundRect">
            <a:avLst/>
          </a:prstGeom>
          <a:noFill/>
          <a:effectLst>
            <a:softEdge rad="31750"/>
          </a:effectLst>
        </p:spPr>
      </p:pic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789038"/>
            <a:ext cx="4125701" cy="2736305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Штурмовик Су-39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81588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Изготовлен в 1996 г. Вооружение включает управляемые и неуправляемые ракеты, авиабомбы, 2-хствольную 30 мм пушку. </a:t>
            </a:r>
          </a:p>
          <a:p>
            <a:pPr algn="just"/>
            <a:r>
              <a:rPr lang="ru-RU" sz="2800" dirty="0"/>
              <a:t>Выпущено 2 опытных образца.</a:t>
            </a: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5" name="Picture 7" descr="Картинки по запросу су 25 вооружение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3789040"/>
            <a:ext cx="4104456" cy="2751985"/>
          </a:xfrm>
          <a:prstGeom prst="roundRect">
            <a:avLst/>
          </a:prstGeom>
          <a:noFill/>
          <a:effectLst>
            <a:softEdge rad="31750"/>
          </a:effectLst>
        </p:spPr>
      </p:pic>
      <p:pic>
        <p:nvPicPr>
          <p:cNvPr id="36866" name="Picture 2" descr="Картинки по запросу су 3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3672408" cy="2755756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Итоги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3108543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Таким образом, </a:t>
            </a:r>
            <a:r>
              <a:rPr lang="ru-RU" sz="2800" dirty="0" err="1">
                <a:solidFill>
                  <a:schemeClr val="tx2"/>
                </a:solidFill>
              </a:rPr>
              <a:t>Улан-Удэнский</a:t>
            </a:r>
            <a:r>
              <a:rPr lang="ru-RU" sz="2800" dirty="0">
                <a:solidFill>
                  <a:schemeClr val="tx2"/>
                </a:solidFill>
              </a:rPr>
              <a:t> авиационный завод с 1939 г. до конца 80-х гг. прошел путь от авиаремонтного завода со штатом 1628 рабочих до крупного градообразующего предприятия с 15-тысячным коллективом и имеющего опыт работы с ведущими КБ страны (Антонова, Микояна, Сухого, Яковлева, </a:t>
            </a:r>
            <a:r>
              <a:rPr lang="ru-RU" sz="2800" dirty="0" err="1">
                <a:solidFill>
                  <a:schemeClr val="tx2"/>
                </a:solidFill>
              </a:rPr>
              <a:t>Камова</a:t>
            </a:r>
            <a:r>
              <a:rPr lang="ru-RU" sz="2800" dirty="0">
                <a:solidFill>
                  <a:schemeClr val="tx2"/>
                </a:solidFill>
              </a:rPr>
              <a:t>, Миля).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rmAutofit/>
          </a:bodyPr>
          <a:lstStyle/>
          <a:p>
            <a:r>
              <a:rPr lang="ru-RU" sz="5400" dirty="0"/>
              <a:t>90-е годы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Конец 80-х – начало 90-х годов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400109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600" dirty="0">
                <a:solidFill>
                  <a:schemeClr val="tx2"/>
                </a:solidFill>
              </a:rPr>
              <a:t>Завод производит самолет СУ-25УБ, вертолет Ми-8Т, приступает к серийному производству вертолета Ми-8АМТ, ведет запуск в серию штурмовика Су-39.</a:t>
            </a:r>
          </a:p>
          <a:p>
            <a:pPr algn="just">
              <a:spcAft>
                <a:spcPts val="1200"/>
              </a:spcAft>
            </a:pPr>
            <a:r>
              <a:rPr lang="ru-RU" sz="2600" dirty="0"/>
              <a:t>Однако резкое падение спроса на авиатехнику приводит к тому, что единственным продуктом, востребованным на рынке, стал вертолет Ми-8АМТ. </a:t>
            </a:r>
          </a:p>
          <a:p>
            <a:pPr algn="just">
              <a:spcAft>
                <a:spcPts val="1200"/>
              </a:spcAft>
            </a:pPr>
            <a:r>
              <a:rPr lang="ru-RU" sz="2600" dirty="0">
                <a:solidFill>
                  <a:schemeClr val="tx2"/>
                </a:solidFill>
              </a:rPr>
              <a:t>Поэтому руководство завода принимает решение о создании нового вертолета, аналогичного по планеру Ми-8 и имеющего более мощный двигатель ТВ3-117.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Ми-171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81588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В 1991 г. завод выпускает Ми-171 (экспортная модификация Ми-8). Он стал основным изделием, с которым предприятие вышло на мировой вертолетный рынок в начале 90-х гг. </a:t>
            </a:r>
            <a:endParaRPr lang="ru-RU" sz="2600" dirty="0">
              <a:solidFill>
                <a:schemeClr val="tx2"/>
              </a:solidFill>
            </a:endParaRP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42120" y="3742261"/>
            <a:ext cx="5459760" cy="3071115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Вертолет Ми-8АМТШ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16832"/>
            <a:ext cx="8496944" cy="181588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800" dirty="0">
                <a:solidFill>
                  <a:schemeClr val="tx2"/>
                </a:solidFill>
              </a:rPr>
              <a:t>В 1996 г. на собственные деньги завод построил транспортно-штурмовой вертолет Ми-8АМТШ, который демонстрировался на международном авиасалоне «Фарнборо-96».</a:t>
            </a:r>
            <a:endParaRPr lang="ru-RU" sz="2600" dirty="0">
              <a:solidFill>
                <a:schemeClr val="tx2"/>
              </a:solidFill>
            </a:endParaRPr>
          </a:p>
        </p:txBody>
      </p:sp>
      <p:pic>
        <p:nvPicPr>
          <p:cNvPr id="83970" name="Picture 2" descr="Картинки по запросу ми 8 амтш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73747" y="3717032"/>
            <a:ext cx="5396506" cy="3068960"/>
          </a:xfrm>
          <a:prstGeom prst="round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rmAutofit/>
          </a:bodyPr>
          <a:lstStyle/>
          <a:p>
            <a:r>
              <a:rPr lang="ru-RU" sz="5400" dirty="0"/>
              <a:t>Современный период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Выпускаемая продукция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187729"/>
            <a:ext cx="8496944" cy="383181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marL="361950" indent="-361950" algn="just">
              <a:spcAft>
                <a:spcPts val="1800"/>
              </a:spcAft>
              <a:buFont typeface="+mj-lt"/>
              <a:buAutoNum type="arabicPeriod"/>
            </a:pPr>
            <a:r>
              <a:rPr lang="ru-RU" sz="2700" dirty="0">
                <a:solidFill>
                  <a:schemeClr val="tx2"/>
                </a:solidFill>
              </a:rPr>
              <a:t>Вертолеты Ми-171 и Ми-8АМТ разных исполнений </a:t>
            </a:r>
            <a:r>
              <a:rPr lang="ru-RU" sz="2400" dirty="0"/>
              <a:t>(транспортный, пассажирский, поисково-спасательный, противопожарный, санитарный, VIP)</a:t>
            </a:r>
            <a:endParaRPr lang="ru-RU" sz="2700" dirty="0"/>
          </a:p>
          <a:p>
            <a:pPr marL="361950" indent="-361950" algn="just">
              <a:spcAft>
                <a:spcPts val="1800"/>
              </a:spcAft>
              <a:buFont typeface="+mj-lt"/>
              <a:buAutoNum type="arabicPeriod"/>
            </a:pPr>
            <a:r>
              <a:rPr lang="ru-RU" sz="2700" dirty="0">
                <a:solidFill>
                  <a:schemeClr val="tx2"/>
                </a:solidFill>
              </a:rPr>
              <a:t>Грузопассажирские вертолеты Ми-171А1(А2,А3)</a:t>
            </a:r>
          </a:p>
          <a:p>
            <a:pPr marL="361950" indent="-361950" algn="just">
              <a:spcAft>
                <a:spcPts val="1800"/>
              </a:spcAft>
              <a:buFont typeface="+mj-lt"/>
              <a:buAutoNum type="arabicPeriod"/>
            </a:pPr>
            <a:r>
              <a:rPr lang="ru-RU" sz="2700" dirty="0">
                <a:solidFill>
                  <a:schemeClr val="tx2"/>
                </a:solidFill>
              </a:rPr>
              <a:t>Военно-транспортные вертолеты Ми-171Ш</a:t>
            </a:r>
          </a:p>
          <a:p>
            <a:pPr marL="361950" indent="-361950" algn="just">
              <a:spcAft>
                <a:spcPts val="1800"/>
              </a:spcAft>
              <a:buFont typeface="+mj-lt"/>
              <a:buAutoNum type="arabicPeriod"/>
            </a:pPr>
            <a:r>
              <a:rPr lang="ru-RU" sz="2700" dirty="0">
                <a:solidFill>
                  <a:schemeClr val="tx2"/>
                </a:solidFill>
              </a:rPr>
              <a:t>Хвостовое оперение для самолета Як-130</a:t>
            </a:r>
          </a:p>
          <a:p>
            <a:pPr marL="361950" indent="-361950" algn="just">
              <a:spcAft>
                <a:spcPts val="1800"/>
              </a:spcAft>
              <a:buFont typeface="+mj-lt"/>
              <a:buAutoNum type="arabicPeriod"/>
            </a:pPr>
            <a:r>
              <a:rPr lang="ru-RU" sz="2700" dirty="0">
                <a:solidFill>
                  <a:srgbClr val="FF0000"/>
                </a:solidFill>
              </a:rPr>
              <a:t>Многофункциональный вертолет Ка-226Т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rmAutofit/>
          </a:bodyPr>
          <a:lstStyle/>
          <a:p>
            <a:r>
              <a:rPr lang="ru-RU" sz="5400" dirty="0"/>
              <a:t>Довоенный период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700808"/>
            <a:ext cx="7851648" cy="1828800"/>
          </a:xfrm>
        </p:spPr>
        <p:txBody>
          <a:bodyPr>
            <a:normAutofit/>
          </a:bodyPr>
          <a:lstStyle/>
          <a:p>
            <a:pPr marL="514350" indent="-514350" algn="ctr">
              <a:spcBef>
                <a:spcPts val="0"/>
              </a:spcBef>
              <a:spcAft>
                <a:spcPts val="1800"/>
              </a:spcAft>
            </a:pPr>
            <a:r>
              <a:rPr lang="ru-RU" sz="4800" dirty="0">
                <a:solidFill>
                  <a:srgbClr val="FFC000"/>
                </a:solidFill>
              </a:rPr>
              <a:t>Спасибо за внимание!!!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Создание завода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5696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chemeClr val="tx2"/>
                </a:solidFill>
              </a:rPr>
              <a:t>В 1936 г. Наркоматом тяжелой промышленности  СССР было принято решение о строительстве авиаремонтного завода в 10-12 км от г. Улан-Удэ, на месте бурятского улуса </a:t>
            </a:r>
            <a:r>
              <a:rPr lang="ru-RU" sz="2400" dirty="0" err="1">
                <a:solidFill>
                  <a:schemeClr val="tx2"/>
                </a:solidFill>
              </a:rPr>
              <a:t>Шенестуй</a:t>
            </a:r>
            <a:r>
              <a:rPr lang="ru-RU" sz="2400" dirty="0">
                <a:solidFill>
                  <a:schemeClr val="tx2"/>
                </a:solidFill>
              </a:rPr>
              <a:t> на берегу реки Уда.</a:t>
            </a:r>
            <a:endParaRPr kumimoji="0" lang="ru-RU" sz="2000" i="0" u="none" strike="noStrike" kern="1200" cap="none" normalizeH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82316" y="3573016"/>
            <a:ext cx="4779368" cy="3212976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Создание завода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5696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chemeClr val="tx2"/>
                </a:solidFill>
              </a:rPr>
              <a:t>В 1938 г. был сдан в эксплуатацию первый корпус завода. Завод частично вступил в работу. Началось строительство материального склада, а затем моторного корпуса, котельной, ремонтных складов.</a:t>
            </a:r>
            <a:endParaRPr kumimoji="0" lang="ru-RU" sz="2000" i="0" u="none" strike="noStrike" kern="1200" cap="none" normalizeH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В ВОЕННЫЕ ГОДЫ КОЛЛЕКТИВ ЗАВОДА РАБОТАЛ НАПРЯЖЕННО, СИСТЕМАТИЧЕСКИ ВЫПОЛНЯЯ И ПЕРЕВЫПОЛНЯЯ ГОСУДАРСТВЕННЫЙ ПЛАН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876" y="3501008"/>
            <a:ext cx="6804248" cy="3256270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Создание завода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5696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В 1939 г. завод приступил к ремонту самолёта И-16, а с 1939 по 1941 гг. – к ремонту центроплана и крыла скоростного бомбардировщика «СБ», с этого времени начинается история завода, как авиаремонтного предприятия.</a:t>
            </a:r>
            <a:endParaRPr kumimoji="0" lang="ru-RU" sz="2000" i="0" u="none" strike="noStrike" kern="1200" cap="none" normalizeH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Картинки по запросу и 1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3898858"/>
            <a:ext cx="4160650" cy="2626486"/>
          </a:xfrm>
          <a:prstGeom prst="roundRect">
            <a:avLst/>
          </a:prstGeom>
          <a:noFill/>
          <a:effectLst>
            <a:softEdge rad="63500"/>
          </a:effectLst>
        </p:spPr>
      </p:pic>
      <p:pic>
        <p:nvPicPr>
          <p:cNvPr id="6" name="Рисунок 5" descr="Цех по ремонту бомбардировщика СБ-центроплана и крыла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3898858"/>
            <a:ext cx="3686405" cy="2520280"/>
          </a:xfrm>
          <a:prstGeom prst="round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Создание завода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988840"/>
            <a:ext cx="8496944" cy="156966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С самого начала строительства на стройке трудились русские, буряты, казахи, татары, евреи, украинцы, белорусы. Всё необходимое возили из Улан-Удэ, наспех строили времянки, бараки.</a:t>
            </a:r>
            <a:endParaRPr kumimoji="0" lang="ru-RU" sz="2000" i="0" u="none" strike="noStrike" kern="1200" cap="none" normalizeH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ПОБЕДИТЕЛЬ СОЦСОРЕВНОВАНИЯ В ТЕЧЕНИЕ 6 МЕСЯЦЕВ - ОТДЕЛЕНИЕ АНДРУШКЕВИЧА И.С. - ЦЕХ 5, 1943 Г.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8114" y="3859699"/>
            <a:ext cx="4669216" cy="2521629"/>
          </a:xfrm>
          <a:prstGeom prst="roundRect">
            <a:avLst/>
          </a:prstGeom>
          <a:effectLst>
            <a:softEdge rad="31750"/>
          </a:effectLst>
        </p:spPr>
      </p:pic>
      <p:pic>
        <p:nvPicPr>
          <p:cNvPr id="6" name="Рисунок 5" descr="Отделение цеха № 6. Начальник отделения - Гуреев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3859699"/>
            <a:ext cx="3744416" cy="2520246"/>
          </a:xfrm>
          <a:prstGeom prst="roundRect">
            <a:avLst/>
          </a:prstGeom>
          <a:effectLst>
            <a:softEdge rad="3175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rmAutofit/>
          </a:bodyPr>
          <a:lstStyle/>
          <a:p>
            <a:r>
              <a:rPr lang="ru-RU" sz="5400" dirty="0"/>
              <a:t>Военный период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8352</TotalTime>
  <Words>1286</Words>
  <Application>Microsoft Office PowerPoint</Application>
  <PresentationFormat>Экран (4:3)</PresentationFormat>
  <Paragraphs>145</Paragraphs>
  <Slides>40</Slides>
  <Notes>33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5" baseType="lpstr">
      <vt:lpstr>Calibri</vt:lpstr>
      <vt:lpstr>Constantia</vt:lpstr>
      <vt:lpstr>Times New Roman</vt:lpstr>
      <vt:lpstr>Wingdings 2</vt:lpstr>
      <vt:lpstr>Поток</vt:lpstr>
      <vt:lpstr>Лекция 7 История У-УАЗ</vt:lpstr>
      <vt:lpstr>Принятые сокращения</vt:lpstr>
      <vt:lpstr>Содержание</vt:lpstr>
      <vt:lpstr>Довоенный период</vt:lpstr>
      <vt:lpstr>Создание завода</vt:lpstr>
      <vt:lpstr>Создание завода</vt:lpstr>
      <vt:lpstr>Создание завода</vt:lpstr>
      <vt:lpstr>Создание завода</vt:lpstr>
      <vt:lpstr>Военный период</vt:lpstr>
      <vt:lpstr>Надвигалась война</vt:lpstr>
      <vt:lpstr>Начало войны</vt:lpstr>
      <vt:lpstr>Все для фронта, все для победы!</vt:lpstr>
      <vt:lpstr>Самолет Ла-5</vt:lpstr>
      <vt:lpstr>Самолет Ла-5</vt:lpstr>
      <vt:lpstr>Самолет Ла-5</vt:lpstr>
      <vt:lpstr>Самолет Ла-5</vt:lpstr>
      <vt:lpstr>Самолет Ла-7</vt:lpstr>
      <vt:lpstr>50..80-е годы</vt:lpstr>
      <vt:lpstr>Самолет Ла-9</vt:lpstr>
      <vt:lpstr>Самолет Ла-9УТИ</vt:lpstr>
      <vt:lpstr>Истребитель МиГ-15УТИ</vt:lpstr>
      <vt:lpstr>Вертолет Ка-15</vt:lpstr>
      <vt:lpstr>Вертолет Ка-18</vt:lpstr>
      <vt:lpstr>Уникальный завод</vt:lpstr>
      <vt:lpstr>Вертолет Ка-25</vt:lpstr>
      <vt:lpstr>Самолет Як-25РВ</vt:lpstr>
      <vt:lpstr>Самолет Ан-24</vt:lpstr>
      <vt:lpstr>Крылатая ракета П-5</vt:lpstr>
      <vt:lpstr>Вертолет Ми-8</vt:lpstr>
      <vt:lpstr>Истребитель-бомбардировщик МиГ-27М</vt:lpstr>
      <vt:lpstr>Штурмовик Су-25УБ</vt:lpstr>
      <vt:lpstr>Штурмовик Су-39</vt:lpstr>
      <vt:lpstr>Итоги</vt:lpstr>
      <vt:lpstr>90-е годы</vt:lpstr>
      <vt:lpstr>Конец 80-х – начало 90-х годов</vt:lpstr>
      <vt:lpstr>Вертолет Ми-171</vt:lpstr>
      <vt:lpstr>Вертолет Ми-8АМТШ</vt:lpstr>
      <vt:lpstr>Современный период</vt:lpstr>
      <vt:lpstr>Выпускаемая продукция</vt:lpstr>
      <vt:lpstr>Спасибо за внимание!!!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авиации</dc:title>
  <dc:creator>Alexey</dc:creator>
  <cp:lastModifiedBy>Артем Андреевич</cp:lastModifiedBy>
  <cp:revision>1051</cp:revision>
  <dcterms:created xsi:type="dcterms:W3CDTF">2016-09-06T11:13:26Z</dcterms:created>
  <dcterms:modified xsi:type="dcterms:W3CDTF">2026-02-25T07:17:04Z</dcterms:modified>
</cp:coreProperties>
</file>