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311" r:id="rId3"/>
    <p:sldId id="258" r:id="rId4"/>
    <p:sldId id="407" r:id="rId5"/>
    <p:sldId id="408" r:id="rId6"/>
    <p:sldId id="409" r:id="rId7"/>
    <p:sldId id="413" r:id="rId8"/>
    <p:sldId id="410" r:id="rId9"/>
    <p:sldId id="411" r:id="rId10"/>
    <p:sldId id="423" r:id="rId11"/>
    <p:sldId id="414" r:id="rId12"/>
    <p:sldId id="415" r:id="rId13"/>
    <p:sldId id="422" r:id="rId14"/>
    <p:sldId id="416" r:id="rId15"/>
    <p:sldId id="417" r:id="rId16"/>
    <p:sldId id="418" r:id="rId17"/>
    <p:sldId id="379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420" r:id="rId34"/>
    <p:sldId id="398" r:id="rId35"/>
    <p:sldId id="482" r:id="rId36"/>
    <p:sldId id="399" r:id="rId37"/>
    <p:sldId id="401" r:id="rId38"/>
    <p:sldId id="400" r:id="rId39"/>
    <p:sldId id="402" r:id="rId40"/>
    <p:sldId id="403" r:id="rId41"/>
    <p:sldId id="404" r:id="rId42"/>
    <p:sldId id="405" r:id="rId43"/>
    <p:sldId id="406" r:id="rId44"/>
    <p:sldId id="425" r:id="rId45"/>
    <p:sldId id="483" r:id="rId46"/>
    <p:sldId id="484" r:id="rId47"/>
    <p:sldId id="493" r:id="rId48"/>
    <p:sldId id="494" r:id="rId49"/>
    <p:sldId id="495" r:id="rId50"/>
    <p:sldId id="496" r:id="rId51"/>
    <p:sldId id="497" r:id="rId52"/>
    <p:sldId id="499" r:id="rId53"/>
    <p:sldId id="337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5179" autoAdjust="0"/>
  </p:normalViewPr>
  <p:slideViewPr>
    <p:cSldViewPr>
      <p:cViewPr varScale="1">
        <p:scale>
          <a:sx n="116" d="100"/>
          <a:sy n="116" d="100"/>
        </p:scale>
        <p:origin x="13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CEED4-4BA8-4DE1-AF6C-C5823884BFAF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CC7AD-8F3D-46EB-A491-BD5A66306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7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15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17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418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98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41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29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90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80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71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X-30</a:t>
            </a:r>
            <a:r>
              <a:rPr lang="ru-RU" dirty="0"/>
              <a:t> </a:t>
            </a:r>
            <a:r>
              <a:rPr lang="ru-RU" dirty="0" err="1"/>
              <a:t>National</a:t>
            </a:r>
            <a:r>
              <a:rPr lang="ru-RU" dirty="0"/>
              <a:t> </a:t>
            </a:r>
            <a:r>
              <a:rPr lang="ru-RU" dirty="0" err="1"/>
              <a:t>Aero-Space</a:t>
            </a:r>
            <a:r>
              <a:rPr lang="ru-RU" dirty="0"/>
              <a:t> </a:t>
            </a:r>
            <a:r>
              <a:rPr lang="ru-RU" dirty="0" err="1"/>
              <a:t>Plane</a:t>
            </a:r>
            <a:r>
              <a:rPr lang="ru-RU" dirty="0"/>
              <a:t> (NASP) — проект перспективного многоразового космического корабля — одноступенчатой аэрокосмической системы-космолёта (АКС) нового поколения с горизонтальным стартом и посадкой, разрабатываемый США для создания надёжного и простого средства массового вывода людей и грузов в космос. Проект приостановлен и в настоящее время проводятся исследования гиперзвуковых беспилотных экспериментальных летательных аппаратов (</a:t>
            </a:r>
            <a:r>
              <a:rPr lang="ru-RU" dirty="0" err="1"/>
              <a:t>Boeing</a:t>
            </a:r>
            <a:r>
              <a:rPr lang="ru-RU" dirty="0"/>
              <a:t> X-43) для создания прямоточного гиперзвукового двигателя.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52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Су-5</a:t>
            </a:r>
            <a:r>
              <a:rPr lang="ru-RU" dirty="0"/>
              <a:t> — советский экспериментальный истребитель-перехватчик с комбинированной силовой установкой, состоявшей из поршневого двигателя ВК-107А с </a:t>
            </a:r>
            <a:r>
              <a:rPr lang="ru-RU" dirty="0" err="1"/>
              <a:t>четырёхлопастным</a:t>
            </a:r>
            <a:r>
              <a:rPr lang="ru-RU" dirty="0"/>
              <a:t> винтом и мотокомпрессорного ВРДК </a:t>
            </a:r>
            <a:r>
              <a:rPr lang="ru-RU" dirty="0" err="1"/>
              <a:t>Холщевникова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1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50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 b="0" dirty="0"/>
              <a:t>Электрический самолёт </a:t>
            </a:r>
            <a:r>
              <a:rPr lang="en-US" b="0" dirty="0"/>
              <a:t>-</a:t>
            </a:r>
            <a:r>
              <a:rPr lang="ru-RU" b="0" dirty="0"/>
              <a:t> самолёт, приводимый в движение электрическим двигателем, питающимся от топливных элементов, фотоэлементов, </a:t>
            </a:r>
            <a:r>
              <a:rPr lang="ru-RU" b="0" dirty="0" err="1"/>
              <a:t>суперконденсаторов</a:t>
            </a:r>
            <a:r>
              <a:rPr lang="ru-RU" b="0" dirty="0"/>
              <a:t>, батарей или беспроводным путём.</a:t>
            </a:r>
          </a:p>
          <a:p>
            <a:r>
              <a:rPr lang="ru-RU" b="0" dirty="0"/>
              <a:t>Швейцарский самолёт </a:t>
            </a:r>
            <a:r>
              <a:rPr lang="ru-RU" b="0" dirty="0" err="1"/>
              <a:t>Solar</a:t>
            </a:r>
            <a:r>
              <a:rPr lang="ru-RU" b="0" dirty="0"/>
              <a:t> </a:t>
            </a:r>
            <a:r>
              <a:rPr lang="ru-RU" b="0" dirty="0" err="1"/>
              <a:t>Impulse</a:t>
            </a:r>
            <a:r>
              <a:rPr lang="ru-RU" b="0" dirty="0"/>
              <a:t> 2 на солнечных батареях. В 2015</a:t>
            </a:r>
            <a:r>
              <a:rPr lang="en-US" b="0" dirty="0"/>
              <a:t>-</a:t>
            </a:r>
            <a:r>
              <a:rPr lang="ru-RU" b="0" dirty="0"/>
              <a:t>16 годах облетел вокруг света (с промежуточными остановками).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199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39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36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92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51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 b="1" dirty="0" err="1"/>
              <a:t>Caproni</a:t>
            </a:r>
            <a:r>
              <a:rPr lang="ru-RU" b="1" dirty="0"/>
              <a:t> Ca.60 </a:t>
            </a:r>
            <a:r>
              <a:rPr lang="ru-RU" b="1" dirty="0" err="1"/>
              <a:t>Noviplano</a:t>
            </a:r>
            <a:r>
              <a:rPr lang="ru-RU" dirty="0"/>
              <a:t> — экспериментальная летающая лодка-авиалайнер. Основное назначение прототипа — обкатка решений перед постройкой 150-местного </a:t>
            </a:r>
            <a:r>
              <a:rPr lang="ru-RU" dirty="0" err="1"/>
              <a:t>транс-атлантического</a:t>
            </a:r>
            <a:r>
              <a:rPr lang="ru-RU" dirty="0"/>
              <a:t> лайнера. Самолёт имел необычную аэродинамическую схему: девять крыльев были расположены тандемом в трёх пакетах по </a:t>
            </a:r>
            <a:r>
              <a:rPr lang="ru-RU" dirty="0" err="1"/>
              <a:t>трипланной</a:t>
            </a:r>
            <a:r>
              <a:rPr lang="ru-RU" dirty="0"/>
              <a:t> схеме. Другими словами, это был тройной триплан. Крылья были позаимствованы с бомбардировщиков-трипланов, оставшихся после Первой мировой войны. Ca.60 был оснащён восемью двигателями </a:t>
            </a:r>
            <a:r>
              <a:rPr lang="ru-RU" dirty="0" err="1"/>
              <a:t>Liberty</a:t>
            </a:r>
            <a:r>
              <a:rPr lang="ru-RU" dirty="0"/>
              <a:t> L-12 суммарной мощностью в 3000 л.с. По бокам от фюзеляжа была установлена пара поплавков-аутригеров. Машина совершила единственный испытательный полёт 4 марта 1921 года. Практически сразу после взлёта, на высоте 18 метров, самолёт разрушился и рухнул в воду. Пилот и бортинженеры не пострадали. Позже самолёт был восстановлен, но некоторое время спустя сгорел при загадочных обстоятельствах.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00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53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84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790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 b="1" dirty="0" err="1"/>
              <a:t>Парасо́ль</a:t>
            </a:r>
            <a:r>
              <a:rPr lang="ru-RU" dirty="0"/>
              <a:t> (фр. </a:t>
            </a:r>
            <a:r>
              <a:rPr lang="fr-FR" i="1" dirty="0"/>
              <a:t>parasol</a:t>
            </a:r>
            <a:r>
              <a:rPr lang="ru-RU" dirty="0"/>
              <a:t> — буквально: зонт от солнца) — конструкция самолёта-моноплана с крылом, расположенным над фюзеляжем и крепящимся к последнему при помощи подкосов. Название происходит от самолёта </a:t>
            </a:r>
            <a:r>
              <a:rPr lang="ru-RU" dirty="0" err="1"/>
              <a:t>Morane-Saulnier</a:t>
            </a:r>
            <a:r>
              <a:rPr lang="ru-RU" dirty="0"/>
              <a:t> L, широко известного как «</a:t>
            </a:r>
            <a:r>
              <a:rPr lang="ru-RU" dirty="0" err="1"/>
              <a:t>Моран-Парасоль</a:t>
            </a:r>
            <a:r>
              <a:rPr lang="ru-RU" dirty="0"/>
              <a:t>». Конструкция широкого распространения не получила из-за невысоких аэродинамических характеристик, хотя применялась на боевых самолётах, в том числе и истребителях.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38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581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 b="1" dirty="0" err="1"/>
              <a:t>Парасо́ль</a:t>
            </a:r>
            <a:r>
              <a:rPr lang="ru-RU" dirty="0"/>
              <a:t> (фр. </a:t>
            </a:r>
            <a:r>
              <a:rPr lang="fr-FR" i="1" dirty="0"/>
              <a:t>parasol</a:t>
            </a:r>
            <a:r>
              <a:rPr lang="ru-RU" dirty="0"/>
              <a:t> — буквально: зонт от солнца) — конструкция самолёта-моноплана с крылом, расположенным над фюзеляжем и крепящимся к последнему при помощи подкосов. Название происходит от самолёта </a:t>
            </a:r>
            <a:r>
              <a:rPr lang="ru-RU" dirty="0" err="1"/>
              <a:t>Morane-Saulnier</a:t>
            </a:r>
            <a:r>
              <a:rPr lang="ru-RU" dirty="0"/>
              <a:t> L, широко известного как «</a:t>
            </a:r>
            <a:r>
              <a:rPr lang="ru-RU" dirty="0" err="1"/>
              <a:t>Моран-Парасоль</a:t>
            </a:r>
            <a:r>
              <a:rPr lang="ru-RU" dirty="0"/>
              <a:t>». Конструкция широкого распространения не получила из-за невысоких аэродинамических характеристик, хотя применялась на боевых самолётах, в том числе и истребителях.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74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307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482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446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559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216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948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 b="1" dirty="0" err="1"/>
              <a:t>Virgin</a:t>
            </a:r>
            <a:r>
              <a:rPr lang="ru-RU" b="1" dirty="0"/>
              <a:t> </a:t>
            </a:r>
            <a:r>
              <a:rPr lang="ru-RU" b="1" dirty="0" err="1"/>
              <a:t>Atlantic</a:t>
            </a:r>
            <a:r>
              <a:rPr lang="ru-RU" b="1" dirty="0"/>
              <a:t> </a:t>
            </a:r>
            <a:r>
              <a:rPr lang="ru-RU" b="1" dirty="0" err="1"/>
              <a:t>GlobalFlyer</a:t>
            </a:r>
            <a:r>
              <a:rPr lang="ru-RU" dirty="0"/>
              <a:t> (полное название — </a:t>
            </a:r>
            <a:r>
              <a:rPr lang="ru-RU" dirty="0" err="1"/>
              <a:t>Scaled</a:t>
            </a:r>
            <a:r>
              <a:rPr lang="ru-RU" dirty="0"/>
              <a:t> </a:t>
            </a:r>
            <a:r>
              <a:rPr lang="ru-RU" dirty="0" err="1"/>
              <a:t>Composites</a:t>
            </a:r>
            <a:r>
              <a:rPr lang="ru-RU" dirty="0"/>
              <a:t> </a:t>
            </a:r>
            <a:r>
              <a:rPr lang="ru-RU" dirty="0" err="1"/>
              <a:t>Model</a:t>
            </a:r>
            <a:r>
              <a:rPr lang="ru-RU" dirty="0"/>
              <a:t> 311 </a:t>
            </a:r>
            <a:r>
              <a:rPr lang="ru-RU" dirty="0" err="1"/>
              <a:t>Virgin</a:t>
            </a:r>
            <a:r>
              <a:rPr lang="ru-RU" dirty="0"/>
              <a:t> </a:t>
            </a:r>
            <a:r>
              <a:rPr lang="ru-RU" dirty="0" err="1"/>
              <a:t>Atlantic</a:t>
            </a:r>
            <a:r>
              <a:rPr lang="ru-RU" dirty="0"/>
              <a:t> </a:t>
            </a:r>
            <a:r>
              <a:rPr lang="ru-RU" dirty="0" err="1"/>
              <a:t>GlobalFlyer</a:t>
            </a:r>
            <a:r>
              <a:rPr lang="ru-RU" dirty="0"/>
              <a:t>, зарегистрирован под номером N277SF) — экспериментальный одноместный реактивный самолёт, созданный для кругосветного беспосадочного перелёта без дозаправок.</a:t>
            </a:r>
          </a:p>
          <a:p>
            <a:pPr rtl="0"/>
            <a:r>
              <a:rPr lang="ru-RU" dirty="0"/>
              <a:t>Этот экспериментальный самолет был спроектирован и построен компанией Бёрта </a:t>
            </a:r>
            <a:r>
              <a:rPr lang="ru-RU" dirty="0" err="1"/>
              <a:t>Рутана</a:t>
            </a:r>
            <a:r>
              <a:rPr lang="ru-RU" dirty="0"/>
              <a:t> </a:t>
            </a:r>
            <a:r>
              <a:rPr lang="ru-RU" dirty="0" err="1"/>
              <a:t>Scaled</a:t>
            </a:r>
            <a:r>
              <a:rPr lang="ru-RU" dirty="0"/>
              <a:t> </a:t>
            </a:r>
            <a:r>
              <a:rPr lang="ru-RU" dirty="0" err="1"/>
              <a:t>Composites</a:t>
            </a:r>
            <a:r>
              <a:rPr lang="ru-RU" dirty="0"/>
              <a:t>, спонсировался авиакомпанией </a:t>
            </a:r>
            <a:r>
              <a:rPr lang="ru-RU" dirty="0" err="1"/>
              <a:t>Virgin</a:t>
            </a:r>
            <a:r>
              <a:rPr lang="ru-RU" dirty="0"/>
              <a:t> </a:t>
            </a:r>
            <a:r>
              <a:rPr lang="ru-RU" dirty="0" err="1"/>
              <a:t>Atlantic</a:t>
            </a:r>
            <a:r>
              <a:rPr lang="ru-RU" dirty="0"/>
              <a:t> (Ричард </a:t>
            </a:r>
            <a:r>
              <a:rPr lang="ru-RU" dirty="0" err="1"/>
              <a:t>Брансон</a:t>
            </a:r>
            <a:r>
              <a:rPr lang="ru-RU" dirty="0"/>
              <a:t>; ранее эти компании объявили о совместных работах по проекту </a:t>
            </a:r>
            <a:r>
              <a:rPr lang="ru-RU" dirty="0" err="1"/>
              <a:t>Virgin</a:t>
            </a:r>
            <a:r>
              <a:rPr lang="ru-RU" dirty="0"/>
              <a:t> </a:t>
            </a:r>
            <a:r>
              <a:rPr lang="ru-RU" dirty="0" err="1"/>
              <a:t>Galactic</a:t>
            </a:r>
            <a:r>
              <a:rPr lang="ru-RU" dirty="0"/>
              <a:t>) и принадлежал Стиву </a:t>
            </a:r>
            <a:r>
              <a:rPr lang="ru-RU" dirty="0" err="1"/>
              <a:t>Фоссетту</a:t>
            </a:r>
            <a:r>
              <a:rPr lang="ru-RU" dirty="0"/>
              <a:t>.</a:t>
            </a:r>
          </a:p>
          <a:p>
            <a:pPr rtl="0"/>
            <a:r>
              <a:rPr lang="ru-RU" dirty="0"/>
              <a:t>На этом самолете с 1 по 3 марта 2005 года Стив </a:t>
            </a:r>
            <a:r>
              <a:rPr lang="ru-RU" dirty="0" err="1"/>
              <a:t>Фоссетт</a:t>
            </a:r>
            <a:r>
              <a:rPr lang="ru-RU" dirty="0"/>
              <a:t> в одиночку осуществил безостановочный полёт вокруг земного шара за 67 часов 1 минуту. Средняя скорость полёта составила 590,7 км/ч и стала абсолютным мировым рекордом скорости безостановочного кругосветного перелёта без дозаправки. Предыдущий рекорд был установлен на самолёте </a:t>
            </a:r>
            <a:r>
              <a:rPr lang="ru-RU" dirty="0" err="1"/>
              <a:t>Рутана</a:t>
            </a:r>
            <a:r>
              <a:rPr lang="ru-RU" dirty="0"/>
              <a:t> </a:t>
            </a:r>
            <a:r>
              <a:rPr lang="ru-RU" dirty="0" err="1"/>
              <a:t>Voyager</a:t>
            </a:r>
            <a:r>
              <a:rPr lang="ru-RU" dirty="0"/>
              <a:t> (длительность перелета — 9 суток 3 минуты, средняя скорость — 186,11 км/ч).</a:t>
            </a:r>
          </a:p>
          <a:p>
            <a:pPr rtl="0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0394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7527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32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374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67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47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2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32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93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0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s://www.google.ru/url?sa=i&amp;rct=j&amp;q=&amp;esrc=s&amp;source=images&amp;cd=&amp;cad=rja&amp;uact=8&amp;ved=0ahUKEwjtkKbG2dTPAhVLtRQKHQQhD6YQjRwIBw&amp;url=https://ru.wikipedia.org/wiki/%D0%90%D0%BD-225&amp;bvm=bv.135475266,d.ZGg&amp;psig=AFQjCNGejUgD1SYS8Z2Id6Vzsay13Xv6FQ&amp;ust=147634223123626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Лекция 4</a:t>
            </a:r>
            <a:br>
              <a:rPr lang="ru-RU" sz="3200" dirty="0">
                <a:solidFill>
                  <a:srgbClr val="FFC000"/>
                </a:solidFill>
              </a:rPr>
            </a:br>
            <a:r>
              <a:rPr lang="ru-RU" sz="4800" dirty="0"/>
              <a:t>Конструкция самолета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0082" y="6381328"/>
            <a:ext cx="1621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Улан-Удэ 2025</a:t>
            </a: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533400" y="4221088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 algn="r">
              <a:buClr>
                <a:schemeClr val="accent3"/>
              </a:buClr>
              <a:buSzPct val="95000"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en-US" i="1" dirty="0" err="1"/>
              <a:t>Viam</a:t>
            </a:r>
            <a:r>
              <a:rPr lang="en-US" i="1" dirty="0"/>
              <a:t> </a:t>
            </a:r>
            <a:r>
              <a:rPr lang="en-US" i="1" dirty="0" err="1"/>
              <a:t>supervadet</a:t>
            </a:r>
            <a:r>
              <a:rPr lang="en-US" i="1" dirty="0"/>
              <a:t> </a:t>
            </a:r>
            <a:r>
              <a:rPr lang="en-US" i="1" dirty="0" err="1"/>
              <a:t>vadens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i="1" dirty="0"/>
              <a:t>Дорогу осилит идущий </a:t>
            </a:r>
            <a:r>
              <a:rPr lang="ru-RU" dirty="0"/>
              <a:t>(</a:t>
            </a:r>
            <a:r>
              <a:rPr lang="ru-RU" i="1" dirty="0"/>
              <a:t>латинский</a:t>
            </a:r>
            <a:r>
              <a:rPr lang="ru-RU" dirty="0"/>
              <a:t>)</a:t>
            </a:r>
            <a:endParaRPr kumimoji="0" lang="ru-RU" sz="1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>
                <a:solidFill>
                  <a:schemeClr val="tx1"/>
                </a:solidFill>
              </a:rPr>
              <a:t>Цельноповоротное</a:t>
            </a:r>
            <a:r>
              <a:rPr lang="ru-RU" sz="4400" dirty="0">
                <a:solidFill>
                  <a:schemeClr val="tx1"/>
                </a:solidFill>
              </a:rPr>
              <a:t> оперение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988840"/>
            <a:ext cx="8424936" cy="13849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tabLst>
                <a:tab pos="0" algn="l"/>
              </a:tabLst>
              <a:defRPr/>
            </a:pPr>
            <a:r>
              <a:rPr lang="ru-RU" sz="2800" dirty="0">
                <a:solidFill>
                  <a:schemeClr val="tx2"/>
                </a:solidFill>
              </a:rPr>
              <a:t>Применяется в сверхзвуковых (и маневренных) самолетах для большей эффективности управления.</a:t>
            </a:r>
            <a:endParaRPr kumimoji="0" lang="ru-RU" sz="28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189866" cy="26642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32861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Работа руля высоты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988840"/>
            <a:ext cx="8424936" cy="523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tabLst>
                <a:tab pos="0" algn="l"/>
              </a:tabLst>
              <a:defRPr/>
            </a:pPr>
            <a:r>
              <a:rPr lang="ru-RU" sz="2800" dirty="0">
                <a:solidFill>
                  <a:schemeClr val="tx2"/>
                </a:solidFill>
              </a:rPr>
              <a:t>Управление углом тангажа:</a:t>
            </a:r>
            <a:endParaRPr kumimoji="0" lang="ru-RU" sz="28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https://upload.wikimedia.org/wikipedia/commons/e/ec/Aileron_pitc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249" y="2636912"/>
            <a:ext cx="5147503" cy="4142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Работа руля направления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988840"/>
            <a:ext cx="8424936" cy="523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tabLst>
                <a:tab pos="0" algn="l"/>
              </a:tabLst>
              <a:defRPr/>
            </a:pPr>
            <a:r>
              <a:rPr lang="ru-RU" sz="2800" dirty="0">
                <a:solidFill>
                  <a:schemeClr val="tx2"/>
                </a:solidFill>
              </a:rPr>
              <a:t>Управление углом рыскания:</a:t>
            </a:r>
            <a:endParaRPr kumimoji="0" lang="ru-RU" sz="28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8" descr="https://upload.wikimedia.org/wikipedia/commons/9/96/Aileron_ya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3014" y="2636912"/>
            <a:ext cx="5177972" cy="4140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Планер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916832"/>
            <a:ext cx="8424936" cy="23467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tabLst>
                <a:tab pos="0" algn="l"/>
              </a:tabLst>
              <a:defRPr/>
            </a:pPr>
            <a:r>
              <a:rPr lang="ru-RU" sz="2400" dirty="0">
                <a:solidFill>
                  <a:schemeClr val="tx2"/>
                </a:solidFill>
              </a:rPr>
              <a:t>Часть ЛА без силовой установки и оборудования. Состоит из фюзеляжа, крыльев, оперения, гондол двигателей и шасси.</a:t>
            </a:r>
          </a:p>
          <a:p>
            <a:pPr algn="just">
              <a:spcBef>
                <a:spcPct val="0"/>
              </a:spcBef>
              <a:spcAft>
                <a:spcPts val="300"/>
              </a:spcAft>
              <a:tabLst>
                <a:tab pos="0" algn="l"/>
              </a:tabLst>
              <a:defRPr/>
            </a:pPr>
            <a:r>
              <a:rPr lang="ru-RU" sz="2400" dirty="0"/>
              <a:t>Масса планера составляет основную часть массы конструкции самолёта – от 18% до 34% в зависимости от его назначения. </a:t>
            </a:r>
            <a:endParaRPr kumimoji="0" lang="ru-RU" sz="24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http://avia-simply.ru/wp-content/uploads/2011/11/komponov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5954" y="4221088"/>
            <a:ext cx="4992093" cy="23074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5186" y="6488668"/>
            <a:ext cx="27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Части планера самолета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Шасси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988840"/>
            <a:ext cx="8424936" cy="18543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tabLst>
                <a:tab pos="0" algn="l"/>
              </a:tabLst>
              <a:defRPr/>
            </a:pPr>
            <a:r>
              <a:rPr lang="ru-RU" sz="2800" dirty="0">
                <a:solidFill>
                  <a:schemeClr val="tx2"/>
                </a:solidFill>
              </a:rPr>
              <a:t>Система опор для разбега самолёта при взлёте, пробега при посадке, а также передвижения и стоянки его на земле. </a:t>
            </a:r>
          </a:p>
          <a:p>
            <a:pPr lvl="0" algn="just">
              <a:spcBef>
                <a:spcPct val="0"/>
              </a:spcBef>
              <a:spcAft>
                <a:spcPts val="300"/>
              </a:spcAft>
              <a:tabLst>
                <a:tab pos="0" algn="l"/>
              </a:tabLst>
              <a:defRPr/>
            </a:pPr>
            <a:r>
              <a:rPr lang="ru-RU" sz="2400" dirty="0"/>
              <a:t>Часто применяется убираемое шасси.</a:t>
            </a:r>
            <a:endParaRPr kumimoji="0" lang="ru-RU" sz="2400" i="0" u="none" strike="noStrike" kern="1200" cap="none" normalizeH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3970" name="Picture 2" descr="Картинки по запросу ан 225 шасс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756" y="3815525"/>
            <a:ext cx="4392488" cy="2925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Силовая установка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988840"/>
            <a:ext cx="8424936" cy="18158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tabLst>
                <a:tab pos="0" algn="l"/>
              </a:tabLst>
              <a:defRPr/>
            </a:pPr>
            <a:r>
              <a:rPr lang="ru-RU" sz="2800" dirty="0">
                <a:solidFill>
                  <a:schemeClr val="tx2"/>
                </a:solidFill>
              </a:rPr>
              <a:t>Состоит из двигателя и движителя (воздушного винта), создаёт тягу, уравновешивающую лобовое сопротивление, обеспечивает самолёту поступательное движение.</a:t>
            </a:r>
            <a:endParaRPr kumimoji="0" lang="ru-RU" sz="28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http://avia-simply.ru/wp-content/uploads/2012/07/Engine_of_Jet_Airways_Boeing_777-300ER-1024x7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33057"/>
            <a:ext cx="3096344" cy="2728981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6" name="Picture 6" descr="Турбовентиляторный двигатель (ТВРД) и его дальнйшее развитие - турбовинтовентиляторный двигатель (ТВВД). Экономичность + тяга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1473" y="3933056"/>
            <a:ext cx="5018587" cy="2780929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Системы бортового оборудования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988840"/>
            <a:ext cx="8424936" cy="17543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tabLst>
                <a:tab pos="0" algn="l"/>
              </a:tabLst>
              <a:defRPr/>
            </a:pPr>
            <a:r>
              <a:rPr lang="ru-RU" sz="2700" dirty="0">
                <a:solidFill>
                  <a:schemeClr val="tx2"/>
                </a:solidFill>
              </a:rPr>
              <a:t>Позволяют выполнять полёты при любых условиях. Бортовая электроника – это очень сложное оборудование, его стоимость может быть больше стоимости остальной конструкции самолёта.</a:t>
            </a:r>
            <a:endParaRPr kumimoji="0" lang="ru-RU" sz="27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4210" name="Picture 2" descr="Картинки по запросу бортовое оборудование самолет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358" y="3791458"/>
            <a:ext cx="4537285" cy="3022293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Классификация самолетов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По типу силовой установки: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988840"/>
            <a:ext cx="8424936" cy="523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358775" lvl="0" indent="-358775" algn="just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  <a:tabLst>
                <a:tab pos="358775" algn="l"/>
              </a:tabLst>
              <a:defRPr/>
            </a:pPr>
            <a:r>
              <a:rPr kumimoji="0" lang="ru-RU" sz="2800" i="0" u="none" strike="noStrike" kern="1200" cap="none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Поршневые ПД</a:t>
            </a:r>
          </a:p>
        </p:txBody>
      </p:sp>
      <p:pic>
        <p:nvPicPr>
          <p:cNvPr id="12290" name="Picture 2" descr="Картинки по запросу ан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25" y="2708920"/>
            <a:ext cx="5619750" cy="37433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35209" y="6488668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Ан-2</a:t>
            </a:r>
          </a:p>
        </p:txBody>
      </p:sp>
      <p:pic>
        <p:nvPicPr>
          <p:cNvPr id="12292" name="Picture 4" descr="https://upload.wikimedia.org/wikipedia/commons/thumb/a/ab/Radial_engine.gif/220px-Radial_engine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412776"/>
            <a:ext cx="1475656" cy="1227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По типу силовой установки: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988840"/>
            <a:ext cx="8424936" cy="523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358775" lvl="0" indent="-358775" algn="just">
              <a:spcBef>
                <a:spcPct val="0"/>
              </a:spcBef>
              <a:spcAft>
                <a:spcPts val="300"/>
              </a:spcAft>
              <a:buFont typeface="+mj-lt"/>
              <a:buAutoNum type="arabicPeriod" startAt="2"/>
              <a:tabLst>
                <a:tab pos="358775" algn="l"/>
              </a:tabLst>
              <a:defRPr/>
            </a:pP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Турбовинтовые ТВД</a:t>
            </a:r>
          </a:p>
        </p:txBody>
      </p:sp>
      <p:pic>
        <p:nvPicPr>
          <p:cNvPr id="8194" name="Picture 2" descr="Картинки по запросу ан 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700" y="2564904"/>
            <a:ext cx="5400600" cy="4244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Принятые сокращения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6224"/>
            <a:ext cx="8686800" cy="43891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500" b="1" dirty="0"/>
              <a:t>АУК </a:t>
            </a:r>
            <a:r>
              <a:rPr lang="ru-RU" sz="2500" dirty="0"/>
              <a:t>– автоматическое управление креном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500" b="1" dirty="0"/>
              <a:t>ЛА</a:t>
            </a:r>
            <a:r>
              <a:rPr lang="ru-RU" sz="2500" dirty="0"/>
              <a:t> – летательный аппарат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500" b="1" dirty="0"/>
              <a:t>ВПП</a:t>
            </a:r>
            <a:r>
              <a:rPr lang="ru-RU" sz="2500" dirty="0"/>
              <a:t> – взлетно-посадочная полоса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500" b="1" dirty="0"/>
              <a:t>ПД</a:t>
            </a:r>
            <a:r>
              <a:rPr lang="ru-RU" sz="2500" dirty="0"/>
              <a:t> – поршневой двигатель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500" b="1" dirty="0"/>
              <a:t>ТВД</a:t>
            </a:r>
            <a:r>
              <a:rPr lang="ru-RU" sz="2500" dirty="0"/>
              <a:t> – турбовинтовой двигатель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500" b="1" dirty="0"/>
              <a:t>ТРД</a:t>
            </a:r>
            <a:r>
              <a:rPr lang="ru-RU" sz="2500" dirty="0"/>
              <a:t> – турбореактивный двигатель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500" b="1" dirty="0"/>
              <a:t>УКВ</a:t>
            </a:r>
            <a:r>
              <a:rPr lang="ru-RU" sz="2500" dirty="0"/>
              <a:t> – ультракороткие волны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По типу силовой установки: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988840"/>
            <a:ext cx="8424936" cy="523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358775" lvl="0" indent="-358775" algn="just">
              <a:spcBef>
                <a:spcPct val="0"/>
              </a:spcBef>
              <a:spcAft>
                <a:spcPts val="300"/>
              </a:spcAft>
              <a:buFont typeface="+mj-lt"/>
              <a:buAutoNum type="arabicPeriod" startAt="3"/>
              <a:tabLst>
                <a:tab pos="358775" algn="l"/>
              </a:tabLst>
              <a:defRPr/>
            </a:pP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Турбореактивные ТРД</a:t>
            </a:r>
          </a:p>
        </p:txBody>
      </p:sp>
      <p:pic>
        <p:nvPicPr>
          <p:cNvPr id="6146" name="Picture 2" descr="Картинки по запросу ту 15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2636912"/>
            <a:ext cx="6686550" cy="37433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70801" y="6416660"/>
            <a:ext cx="80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Ту-154</a:t>
            </a:r>
          </a:p>
        </p:txBody>
      </p:sp>
      <p:pic>
        <p:nvPicPr>
          <p:cNvPr id="6148" name="Picture 4" descr="https://upload.wikimedia.org/wikipedia/commons/c/ca/Axial_compressor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1052" y="1268760"/>
            <a:ext cx="1572948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По типу силовой установки: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988840"/>
            <a:ext cx="8424936" cy="523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358775" lvl="0" indent="-358775" algn="just">
              <a:spcBef>
                <a:spcPct val="0"/>
              </a:spcBef>
              <a:spcAft>
                <a:spcPts val="300"/>
              </a:spcAft>
              <a:buFont typeface="+mj-lt"/>
              <a:buAutoNum type="arabicPeriod" startAt="4"/>
              <a:tabLst>
                <a:tab pos="358775" algn="l"/>
              </a:tabLst>
              <a:defRPr/>
            </a:pP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 ракетными двигателями (</a:t>
            </a:r>
            <a:r>
              <a:rPr lang="ru-RU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ракетопланы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4098" name="Picture 2" descr="Картинки по запросу x 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63" y="2564904"/>
            <a:ext cx="7077075" cy="37433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70801" y="6416660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Х-30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По типу силовой установки: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988840"/>
            <a:ext cx="8424936" cy="523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358775" lvl="0" indent="-358775" algn="just">
              <a:spcBef>
                <a:spcPct val="0"/>
              </a:spcBef>
              <a:spcAft>
                <a:spcPts val="300"/>
              </a:spcAft>
              <a:buFont typeface="+mj-lt"/>
              <a:buAutoNum type="arabicPeriod" startAt="5"/>
              <a:tabLst>
                <a:tab pos="358775" algn="l"/>
              </a:tabLst>
              <a:defRPr/>
            </a:pPr>
            <a:r>
              <a:rPr kumimoji="0" lang="ru-RU" sz="2800" i="0" u="none" strike="noStrike" kern="1200" cap="none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С комбинированной силовой установкой</a:t>
            </a:r>
          </a:p>
        </p:txBody>
      </p:sp>
      <p:pic>
        <p:nvPicPr>
          <p:cNvPr id="2050" name="Picture 2" descr="Sukhoi Su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694" y="2924944"/>
            <a:ext cx="5508612" cy="31034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54253" y="6093296"/>
            <a:ext cx="63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Су-5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По типу силовой установки: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988840"/>
            <a:ext cx="8424936" cy="523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361950" lvl="0" indent="-361950" algn="just">
              <a:spcBef>
                <a:spcPct val="0"/>
              </a:spcBef>
              <a:spcAft>
                <a:spcPts val="300"/>
              </a:spcAft>
              <a:buFont typeface="+mj-lt"/>
              <a:buAutoNum type="arabicPeriod" startAt="6"/>
              <a:tabLst>
                <a:tab pos="358775" algn="l"/>
              </a:tabLst>
              <a:defRPr/>
            </a:pPr>
            <a:r>
              <a:rPr kumimoji="0" lang="ru-RU" sz="2800" i="0" u="none" strike="noStrike" kern="1200" cap="none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С электрическими двигателями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6189" y="6372036"/>
            <a:ext cx="1711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Solar Impulse 2</a:t>
            </a:r>
            <a:endParaRPr lang="ru-RU" dirty="0"/>
          </a:p>
        </p:txBody>
      </p:sp>
      <p:pic>
        <p:nvPicPr>
          <p:cNvPr id="33794" name="Picture 2" descr="Картинки по запросу solar impuls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944" y="2636912"/>
            <a:ext cx="7360113" cy="3732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По числу двигателей: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916832"/>
            <a:ext cx="8424936" cy="523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358775" lvl="0" indent="-358775" algn="just">
              <a:spcBef>
                <a:spcPct val="0"/>
              </a:spcBef>
              <a:spcAft>
                <a:spcPts val="300"/>
              </a:spcAft>
              <a:tabLst>
                <a:tab pos="358775" algn="l"/>
              </a:tabLst>
              <a:defRPr/>
            </a:pPr>
            <a:r>
              <a:rPr kumimoji="0" lang="ru-RU" sz="2800" i="0" u="none" strike="noStrike" kern="1200" cap="none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От 1 до 12 двигателей.</a:t>
            </a:r>
          </a:p>
        </p:txBody>
      </p:sp>
      <p:pic>
        <p:nvPicPr>
          <p:cNvPr id="35844" name="Picture 4" descr="Картинки по запросу c 5 galax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64903"/>
            <a:ext cx="3251308" cy="162776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94256" y="4211796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C-5 Galaxy</a:t>
            </a:r>
            <a:endParaRPr lang="ru-RU" dirty="0"/>
          </a:p>
        </p:txBody>
      </p:sp>
      <p:pic>
        <p:nvPicPr>
          <p:cNvPr id="35846" name="Picture 6" descr="Картинки по запросу ан 22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564905"/>
            <a:ext cx="2448272" cy="162565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134413" y="4211796"/>
            <a:ext cx="891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Ан-225</a:t>
            </a:r>
          </a:p>
        </p:txBody>
      </p:sp>
      <p:pic>
        <p:nvPicPr>
          <p:cNvPr id="35848" name="Picture 8" descr="Картинки по запросу в 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795985"/>
            <a:ext cx="2857500" cy="165735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78186" y="6453336"/>
            <a:ext cx="202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B-52 </a:t>
            </a:r>
            <a:r>
              <a:rPr lang="en-US" dirty="0" err="1"/>
              <a:t>Stratofortress</a:t>
            </a:r>
            <a:endParaRPr lang="ru-RU" dirty="0"/>
          </a:p>
        </p:txBody>
      </p:sp>
      <p:pic>
        <p:nvPicPr>
          <p:cNvPr id="35850" name="Picture 10" descr="Картинки по запросу dornier do x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795985"/>
            <a:ext cx="2549596" cy="165618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599976" y="6453336"/>
            <a:ext cx="1517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Dornier Do X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По числу крыльев: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916832"/>
            <a:ext cx="8424936" cy="523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358775" lvl="0" indent="-358775" algn="just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  <a:tabLst>
                <a:tab pos="358775" algn="l"/>
              </a:tabLst>
              <a:defRPr/>
            </a:pPr>
            <a:r>
              <a:rPr kumimoji="0" lang="ru-RU" sz="2800" i="0" u="none" strike="noStrike" kern="1200" cap="none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Монопланы</a:t>
            </a:r>
          </a:p>
        </p:txBody>
      </p:sp>
      <p:pic>
        <p:nvPicPr>
          <p:cNvPr id="37890" name="Picture 2" descr="Картинки по запросу су 26 самоле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2636912"/>
            <a:ext cx="5543550" cy="37433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190133" y="6372036"/>
            <a:ext cx="763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Су-26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По числу крыльев: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916832"/>
            <a:ext cx="8424936" cy="523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358775" lvl="0" indent="-358775" algn="just">
              <a:spcBef>
                <a:spcPct val="0"/>
              </a:spcBef>
              <a:spcAft>
                <a:spcPts val="300"/>
              </a:spcAft>
              <a:buFont typeface="+mj-lt"/>
              <a:buAutoNum type="arabicPeriod" startAt="2"/>
              <a:tabLst>
                <a:tab pos="358775" algn="l"/>
              </a:tabLst>
              <a:defRPr/>
            </a:pPr>
            <a:r>
              <a:rPr kumimoji="0" lang="ru-RU" sz="2800" i="0" u="none" strike="noStrike" kern="1200" cap="none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Бипланы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56598" y="6021288"/>
            <a:ext cx="830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Flyer-1</a:t>
            </a: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4037" y="3140968"/>
            <a:ext cx="627592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По числу крыльев: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916832"/>
            <a:ext cx="8424936" cy="523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358775" lvl="0" indent="-358775" algn="just">
              <a:spcBef>
                <a:spcPct val="0"/>
              </a:spcBef>
              <a:spcAft>
                <a:spcPts val="300"/>
              </a:spcAft>
              <a:buFont typeface="+mj-lt"/>
              <a:buAutoNum type="arabicPeriod" startAt="3"/>
              <a:tabLst>
                <a:tab pos="358775" algn="l"/>
              </a:tabLst>
              <a:defRPr/>
            </a:pPr>
            <a:r>
              <a:rPr lang="ru-RU" sz="2800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Тр</a:t>
            </a:r>
            <a:r>
              <a:rPr kumimoji="0" lang="ru-RU" sz="2800" i="0" u="none" strike="noStrike" kern="1200" cap="none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ипланы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19682" y="4859868"/>
            <a:ext cx="1296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Fokker </a:t>
            </a:r>
            <a:r>
              <a:rPr lang="en-US" dirty="0" err="1"/>
              <a:t>Dr.I</a:t>
            </a:r>
            <a:endParaRPr lang="ru-RU" dirty="0"/>
          </a:p>
        </p:txBody>
      </p:sp>
      <p:pic>
        <p:nvPicPr>
          <p:cNvPr id="40962" name="Picture 2" descr="Картинки по запросу триплан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55612"/>
            <a:ext cx="3744416" cy="2240889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482" y="3573016"/>
            <a:ext cx="3693990" cy="257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38171" y="6167045"/>
            <a:ext cx="2470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Су-30МКИ</a:t>
            </a:r>
          </a:p>
          <a:p>
            <a:pPr algn="ctr"/>
            <a:r>
              <a:rPr lang="ru-RU" dirty="0"/>
              <a:t>Продольный триплан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По числу крыльев: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916832"/>
            <a:ext cx="8424936" cy="523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358775" lvl="0" indent="-358775" algn="just">
              <a:spcBef>
                <a:spcPct val="0"/>
              </a:spcBef>
              <a:spcAft>
                <a:spcPts val="300"/>
              </a:spcAft>
              <a:buFont typeface="+mj-lt"/>
              <a:buAutoNum type="arabicPeriod" startAt="4"/>
              <a:tabLst>
                <a:tab pos="358775" algn="l"/>
              </a:tabLst>
              <a:defRPr/>
            </a:pPr>
            <a:r>
              <a:rPr kumimoji="0" lang="ru-RU" sz="2800" i="0" u="none" strike="noStrike" kern="1200" cap="none" normalizeH="0" noProof="0" dirty="0" err="1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Полипланы</a:t>
            </a:r>
            <a:endParaRPr kumimoji="0" lang="ru-RU" sz="28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1106" y="6165304"/>
            <a:ext cx="6061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Caproni</a:t>
            </a:r>
            <a:r>
              <a:rPr lang="ru-RU" dirty="0"/>
              <a:t> Ca.60 – рекордсмен по количеству плоскостей</a:t>
            </a:r>
          </a:p>
        </p:txBody>
      </p:sp>
      <p:pic>
        <p:nvPicPr>
          <p:cNvPr id="4098" name="Picture 2" descr="CaproniCa.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36912"/>
            <a:ext cx="7200800" cy="3492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79296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По расположению крыла (для монопланов)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700808"/>
            <a:ext cx="8424936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358775" lvl="0" indent="-358775" algn="just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  <a:tabLst>
                <a:tab pos="358775" algn="l"/>
              </a:tabLst>
              <a:defRPr/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Высок</a:t>
            </a:r>
            <a:r>
              <a:rPr kumimoji="0" lang="ru-RU" sz="3200" i="0" u="none" strike="noStrike" kern="1200" cap="none" normalizeH="0" noProof="0" dirty="0" err="1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опланы</a:t>
            </a:r>
            <a:endParaRPr kumimoji="0" lang="ru-RU" sz="32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103" y="3068960"/>
            <a:ext cx="775779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defRPr/>
            </a:pPr>
            <a:r>
              <a:rPr lang="ru-RU" sz="3400" dirty="0"/>
              <a:t>Основные элементы самолета</a:t>
            </a:r>
          </a:p>
          <a:p>
            <a:pPr marL="514350" indent="-514350"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defRPr/>
            </a:pPr>
            <a:r>
              <a:rPr lang="ru-RU" sz="3400" dirty="0"/>
              <a:t>Классификация самолетов</a:t>
            </a:r>
          </a:p>
          <a:p>
            <a:pPr marL="514350" indent="-514350"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defRPr/>
            </a:pPr>
            <a:r>
              <a:rPr lang="ru-RU" sz="3400" dirty="0"/>
              <a:t>Конструкция крыла</a:t>
            </a:r>
          </a:p>
          <a:p>
            <a:pPr marL="514350" indent="-514350"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defRPr/>
            </a:pPr>
            <a:r>
              <a:rPr lang="ru-RU" sz="3400" dirty="0"/>
              <a:t>Конструкция фюзеляжа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79296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По расположению крыла (для монопланов)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700808"/>
            <a:ext cx="8424936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358775" lvl="0" indent="-358775" algn="just">
              <a:spcBef>
                <a:spcPct val="0"/>
              </a:spcBef>
              <a:spcAft>
                <a:spcPts val="300"/>
              </a:spcAft>
              <a:buFont typeface="+mj-lt"/>
              <a:buAutoNum type="arabicPeriod" startAt="2"/>
              <a:tabLst>
                <a:tab pos="358775" algn="l"/>
              </a:tabLst>
              <a:defRPr/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Среднепланы</a:t>
            </a:r>
            <a:endParaRPr kumimoji="0" lang="ru-RU" sz="32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060" name="Picture 4" descr="Картинки по запросу миг 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3668" y="2348880"/>
            <a:ext cx="5976664" cy="425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79296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По расположению крыла (для монопланов)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700808"/>
            <a:ext cx="8424936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358775" lvl="0" indent="-358775" algn="just">
              <a:spcBef>
                <a:spcPct val="0"/>
              </a:spcBef>
              <a:spcAft>
                <a:spcPts val="300"/>
              </a:spcAft>
              <a:buFont typeface="+mj-lt"/>
              <a:buAutoNum type="arabicPeriod" startAt="3"/>
              <a:tabLst>
                <a:tab pos="358775" algn="l"/>
              </a:tabLst>
              <a:defRPr/>
            </a:pPr>
            <a:r>
              <a:rPr kumimoji="0" lang="ru-RU" sz="3200" i="0" u="none" strike="noStrike" kern="1200" cap="none" normalizeH="0" noProof="0" dirty="0" err="1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Низкопланы</a:t>
            </a:r>
            <a:endParaRPr kumimoji="0" lang="ru-RU" sz="32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062" name="Picture 6" descr="Картинки по запросу ла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81113"/>
            <a:ext cx="6336704" cy="4116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79296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По расположению крыла (для монопланов)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700808"/>
            <a:ext cx="8424936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514350" lvl="0" indent="-514350" algn="just">
              <a:spcBef>
                <a:spcPct val="0"/>
              </a:spcBef>
              <a:spcAft>
                <a:spcPts val="300"/>
              </a:spcAft>
              <a:buFont typeface="+mj-lt"/>
              <a:buAutoNum type="arabicPeriod" startAt="4"/>
              <a:tabLst>
                <a:tab pos="358775" algn="l"/>
              </a:tabLst>
              <a:defRPr/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Парасоль</a:t>
            </a:r>
            <a:endParaRPr kumimoji="0" lang="ru-RU" sz="32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853" y="2348880"/>
            <a:ext cx="727629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00465" y="6237312"/>
            <a:ext cx="1143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МАИ-223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79296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По форме крыла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700808"/>
            <a:ext cx="8424936" cy="18158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tabLst>
                <a:tab pos="358775" algn="l"/>
              </a:tabLst>
              <a:defRPr/>
            </a:pPr>
            <a:r>
              <a:rPr lang="ru-RU" sz="2800" dirty="0"/>
              <a:t>Крыло может быть прямым, стреловидным, треугольным, трапециевидным, эллиптическим, обратной стреловидности, переменной стреловидности (готическое).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4" y="3501008"/>
            <a:ext cx="5978227" cy="2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644404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а)АНТ-5   б)По-2   в)БИЧ-3   г)Як-40   </a:t>
            </a:r>
            <a:r>
              <a:rPr lang="ru-RU" i="1" dirty="0" err="1"/>
              <a:t>д</a:t>
            </a:r>
            <a:r>
              <a:rPr lang="ru-RU" i="1" dirty="0"/>
              <a:t>)HFB-320(ФРГ)  е)К-2   ж)Ту-144  </a:t>
            </a:r>
            <a:r>
              <a:rPr lang="ru-RU" i="1" dirty="0" err="1"/>
              <a:t>з</a:t>
            </a:r>
            <a:r>
              <a:rPr lang="ru-RU" i="1" dirty="0"/>
              <a:t>)Ан-28  и)Ил-62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79296" cy="1143000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tx1"/>
                </a:solidFill>
              </a:rPr>
              <a:t>По расположению хвостового оперения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700808"/>
            <a:ext cx="8424936" cy="10541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514350" lvl="0" indent="-514350" algn="just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  <a:tabLst>
                <a:tab pos="358775" algn="l"/>
              </a:tabLst>
              <a:defRPr/>
            </a:pPr>
            <a:r>
              <a:rPr kumimoji="0" lang="ru-RU" sz="3200" i="0" u="none" strike="noStrike" kern="1200" cap="none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Стандартная (классическая) схема</a:t>
            </a:r>
          </a:p>
          <a:p>
            <a:pPr marL="514350" lvl="0" indent="-514350" algn="just">
              <a:spcBef>
                <a:spcPct val="0"/>
              </a:spcBef>
              <a:spcAft>
                <a:spcPts val="300"/>
              </a:spcAft>
              <a:tabLst>
                <a:tab pos="358775" algn="l"/>
              </a:tabLst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Оперение сзади</a:t>
            </a:r>
            <a:endParaRPr kumimoji="0" lang="ru-RU" sz="2800" i="0" u="none" strike="noStrike" kern="1200" cap="none" normalizeH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8130" name="Picture 2" descr="https://upload.wikimedia.org/wikipedia/commons/thumb/c/cf/An-124_Ruslan.jpg/1280px-An-124_Rusla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546" y="2780928"/>
            <a:ext cx="5548908" cy="3696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79296" cy="1143000"/>
          </a:xfrm>
        </p:spPr>
        <p:txBody>
          <a:bodyPr>
            <a:normAutofit/>
          </a:bodyPr>
          <a:lstStyle/>
          <a:p>
            <a:r>
              <a:rPr lang="ru-RU" sz="3600">
                <a:solidFill>
                  <a:schemeClr val="tx1"/>
                </a:solidFill>
              </a:rPr>
              <a:t>Разновидности: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699" y="2060848"/>
            <a:ext cx="7136603" cy="445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79296" cy="1143000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tx1"/>
                </a:solidFill>
              </a:rPr>
              <a:t>По расположению хвостового оперения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700808"/>
            <a:ext cx="8424936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514350" lvl="0" indent="-514350" algn="just">
              <a:spcBef>
                <a:spcPct val="0"/>
              </a:spcBef>
              <a:spcAft>
                <a:spcPts val="300"/>
              </a:spcAft>
              <a:buFont typeface="+mj-lt"/>
              <a:buAutoNum type="arabicPeriod" startAt="2"/>
              <a:tabLst>
                <a:tab pos="358775" algn="l"/>
              </a:tabLst>
              <a:defRPr/>
            </a:pPr>
            <a:r>
              <a:rPr kumimoji="0" lang="ru-RU" sz="3200" i="0" u="none" strike="noStrike" kern="1200" cap="none" normalizeH="0" noProof="0" dirty="0" err="1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Бесхвостка</a:t>
            </a:r>
            <a:endParaRPr kumimoji="0" lang="ru-RU" sz="2800" i="0" u="none" strike="noStrike" kern="1200" cap="none" normalizeH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2717" y="6381328"/>
            <a:ext cx="2958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Aérospatiale</a:t>
            </a:r>
            <a:r>
              <a:rPr lang="en-US" dirty="0"/>
              <a:t>-BAC Concorde</a:t>
            </a:r>
            <a:endParaRPr lang="ru-RU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3766" y="2492896"/>
            <a:ext cx="5836469" cy="384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79296" cy="1143000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tx1"/>
                </a:solidFill>
              </a:rPr>
              <a:t>По расположению хвостового оперения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700808"/>
            <a:ext cx="8424936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514350" lvl="0" indent="-514350" algn="just">
              <a:spcBef>
                <a:spcPct val="0"/>
              </a:spcBef>
              <a:spcAft>
                <a:spcPts val="300"/>
              </a:spcAft>
              <a:buFont typeface="+mj-lt"/>
              <a:buAutoNum type="arabicPeriod" startAt="3"/>
              <a:tabLst>
                <a:tab pos="358775" algn="l"/>
              </a:tabLst>
              <a:defRPr/>
            </a:pPr>
            <a:r>
              <a:rPr kumimoji="0" lang="ru-RU" sz="3200" i="0" u="none" strike="noStrike" kern="1200" cap="none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Утка</a:t>
            </a:r>
            <a:endParaRPr kumimoji="0" lang="ru-RU" sz="2800" i="0" u="none" strike="noStrike" kern="1200" cap="none" normalizeH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8785" y="6381328"/>
            <a:ext cx="2646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Rutan</a:t>
            </a:r>
            <a:r>
              <a:rPr lang="en-US" dirty="0"/>
              <a:t> Model 61 Long-EZ</a:t>
            </a:r>
            <a:endParaRPr lang="ru-RU" dirty="0"/>
          </a:p>
        </p:txBody>
      </p:sp>
      <p:pic>
        <p:nvPicPr>
          <p:cNvPr id="60418" name="Picture 2" descr="Картинки по запросу Rutan Model 61 Long-EZ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368450"/>
            <a:ext cx="5904656" cy="3939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79296" cy="1143000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tx1"/>
                </a:solidFill>
              </a:rPr>
              <a:t>По расположению хвостового оперения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700808"/>
            <a:ext cx="8424936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514350" lvl="0" indent="-514350" algn="just">
              <a:spcBef>
                <a:spcPct val="0"/>
              </a:spcBef>
              <a:spcAft>
                <a:spcPts val="300"/>
              </a:spcAft>
              <a:buFont typeface="+mj-lt"/>
              <a:buAutoNum type="arabicPeriod" startAt="4"/>
              <a:tabLst>
                <a:tab pos="358775" algn="l"/>
              </a:tabLst>
              <a:defRPr/>
            </a:pPr>
            <a:r>
              <a:rPr kumimoji="0" lang="ru-RU" sz="3200" i="0" u="none" strike="noStrike" kern="1200" cap="none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Летающее крыло</a:t>
            </a:r>
            <a:endParaRPr kumimoji="0" lang="ru-RU" sz="2800" i="0" u="none" strike="noStrike" kern="1200" cap="none" normalizeH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1025" y="2492896"/>
            <a:ext cx="6641951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79296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По типу и этажности фюзеляжа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700808"/>
            <a:ext cx="8424936" cy="16004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514350" lvl="0" indent="-514350" algn="just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tabLst>
                <a:tab pos="358775" algn="l"/>
              </a:tabLst>
              <a:defRPr/>
            </a:pPr>
            <a:r>
              <a:rPr kumimoji="0" lang="ru-RU" sz="3200" i="0" u="none" strike="noStrike" kern="1200" cap="none" normalizeH="0" noProof="0" dirty="0" err="1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Однофюзеляжные</a:t>
            </a:r>
            <a:endParaRPr kumimoji="0" lang="ru-RU" sz="32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514350" lvl="0" indent="-514350" algn="just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/>
            </a:pPr>
            <a:r>
              <a:rPr lang="ru-RU" sz="2800" dirty="0" err="1">
                <a:latin typeface="+mj-lt"/>
                <a:ea typeface="+mj-ea"/>
                <a:cs typeface="+mj-cs"/>
              </a:rPr>
              <a:t>узкофюзеляжные</a:t>
            </a:r>
            <a:r>
              <a:rPr lang="ru-RU" sz="2800" dirty="0">
                <a:latin typeface="+mj-lt"/>
                <a:ea typeface="+mj-ea"/>
                <a:cs typeface="+mj-cs"/>
              </a:rPr>
              <a:t> (диаметр до 4 м)</a:t>
            </a:r>
          </a:p>
          <a:p>
            <a:pPr marL="514350" lvl="0" indent="-514350" algn="just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/>
            </a:pPr>
            <a:r>
              <a:rPr kumimoji="0" lang="ru-RU" sz="2800" i="0" u="none" strike="noStrike" kern="1200" cap="none" normalizeH="0" noProof="0" dirty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широкофюзеляжные</a:t>
            </a:r>
            <a:endParaRPr kumimoji="0" lang="ru-RU" sz="2400" i="0" u="none" strike="noStrike" kern="1200" cap="none" normalizeH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2468" name="Picture 4" descr="Картинки по запросу a 3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79748"/>
            <a:ext cx="3960440" cy="26380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07599" y="6444044"/>
            <a:ext cx="1448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Airbus A320</a:t>
            </a:r>
            <a:endParaRPr lang="ru-RU" dirty="0"/>
          </a:p>
        </p:txBody>
      </p:sp>
      <p:pic>
        <p:nvPicPr>
          <p:cNvPr id="62470" name="Picture 6" descr="Картинки по запросу a 38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446" y="3068960"/>
            <a:ext cx="4226485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37547" y="5445224"/>
            <a:ext cx="14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Airbus A380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16224"/>
            <a:ext cx="7851648" cy="1828800"/>
          </a:xfrm>
        </p:spPr>
        <p:txBody>
          <a:bodyPr>
            <a:normAutofit/>
          </a:bodyPr>
          <a:lstStyle/>
          <a:p>
            <a:r>
              <a:rPr lang="ru-RU" sz="4800" dirty="0"/>
              <a:t>Основные элементы самолета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79296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По типу и этажности фюзеляжа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700808"/>
            <a:ext cx="8424936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514350" lvl="0" indent="-514350" algn="just">
              <a:spcBef>
                <a:spcPct val="0"/>
              </a:spcBef>
              <a:spcAft>
                <a:spcPts val="600"/>
              </a:spcAft>
              <a:buFont typeface="+mj-lt"/>
              <a:buAutoNum type="arabicPeriod" startAt="2"/>
              <a:tabLst>
                <a:tab pos="358775" algn="l"/>
              </a:tabLst>
              <a:defRPr/>
            </a:pPr>
            <a:r>
              <a:rPr lang="ru-RU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Двухбалочной</a:t>
            </a: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схемы</a:t>
            </a:r>
            <a:endParaRPr kumimoji="0" lang="ru-RU" sz="2400" i="0" u="none" strike="noStrike" kern="1200" cap="none" normalizeH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49312" y="6381328"/>
            <a:ext cx="2855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Virgin Atlantic GlobalFlyer</a:t>
            </a:r>
            <a:endParaRPr lang="ru-RU" dirty="0"/>
          </a:p>
        </p:txBody>
      </p:sp>
      <p:pic>
        <p:nvPicPr>
          <p:cNvPr id="64516" name="Picture 4" descr="Картинки по запросу Virgin Atlantic GlobalFly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724" y="2492895"/>
            <a:ext cx="4968552" cy="3809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79296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По типу и этажности фюзеляжа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700808"/>
            <a:ext cx="8424936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514350" lvl="0" indent="-514350" algn="just">
              <a:spcBef>
                <a:spcPct val="0"/>
              </a:spcBef>
              <a:spcAft>
                <a:spcPts val="600"/>
              </a:spcAft>
              <a:buFont typeface="+mj-lt"/>
              <a:buAutoNum type="arabicPeriod" startAt="3"/>
              <a:tabLst>
                <a:tab pos="358775" algn="l"/>
              </a:tabLst>
              <a:defRPr/>
            </a:pPr>
            <a:r>
              <a:rPr lang="ru-RU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Бесфюзеляжные</a:t>
            </a: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(летающее крыло)</a:t>
            </a:r>
            <a:endParaRPr kumimoji="0" lang="ru-RU" sz="2400" i="0" u="none" strike="noStrike" kern="1200" cap="none" normalizeH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6562" name="Picture 2" descr="Картинки по запросу b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159" y="2348880"/>
            <a:ext cx="6487683" cy="4256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79296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По типу и этажности фюзеляжа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700808"/>
            <a:ext cx="8424936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514350" lvl="0" indent="-514350" algn="just">
              <a:spcBef>
                <a:spcPct val="0"/>
              </a:spcBef>
              <a:spcAft>
                <a:spcPts val="600"/>
              </a:spcAft>
              <a:buFont typeface="+mj-lt"/>
              <a:buAutoNum type="arabicPeriod" startAt="4"/>
              <a:tabLst>
                <a:tab pos="358775" algn="l"/>
              </a:tabLst>
              <a:defRPr/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Двухпалубные (2-х и 3-хэтажные)</a:t>
            </a:r>
            <a:endParaRPr kumimoji="0" lang="ru-RU" sz="2400" i="0" u="none" strike="noStrike" kern="1200" cap="none" normalizeH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8610" name="Picture 2" descr="Картинки по запросу boeing 74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7488832" cy="3744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79296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По типу шасси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554679"/>
          <a:ext cx="8640960" cy="5208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6047">
                <a:tc gridSpan="6"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1"/>
                          </a:solidFill>
                        </a:rPr>
                        <a:t>Сухопутные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7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Колесное шасси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Лыжное шасси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Гусеничное шасси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 воздушной подушке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443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04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>
                          <a:solidFill>
                            <a:schemeClr val="accent1"/>
                          </a:solidFill>
                        </a:rPr>
                        <a:t>Гидросамолеты</a:t>
                      </a:r>
                      <a:endParaRPr kumimoji="0" lang="ru-RU" sz="28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74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Амфибии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Поплавковые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«Летающие лодки»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717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48129"/>
            <a:ext cx="732604" cy="91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048129"/>
            <a:ext cx="103785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048128"/>
            <a:ext cx="1322755" cy="85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048129"/>
            <a:ext cx="1058204" cy="87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9" descr="Картинки по запросу экип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874422"/>
            <a:ext cx="1800622" cy="1167500"/>
          </a:xfrm>
          <a:prstGeom prst="rect">
            <a:avLst/>
          </a:prstGeom>
          <a:noFill/>
        </p:spPr>
      </p:pic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322694"/>
            <a:ext cx="2664296" cy="116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0" name="Picture 14" descr="Картинки по запросу Hughes H-4 Hercule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5178678"/>
            <a:ext cx="2232248" cy="132848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517643" y="6474822"/>
            <a:ext cx="20853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Hughes H-4 Hercules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06122" y="6474821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Бе-12</a:t>
            </a:r>
          </a:p>
        </p:txBody>
      </p:sp>
      <p:pic>
        <p:nvPicPr>
          <p:cNvPr id="70671" name="Picture 1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5322694"/>
            <a:ext cx="2232248" cy="114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672208"/>
            <a:ext cx="7851648" cy="1828800"/>
          </a:xfrm>
        </p:spPr>
        <p:txBody>
          <a:bodyPr>
            <a:normAutofit/>
          </a:bodyPr>
          <a:lstStyle/>
          <a:p>
            <a:r>
              <a:rPr lang="ru-RU" sz="4800" dirty="0"/>
              <a:t>Конструкция крыла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/>
              <a:t>Крутка крыла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15655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Геометрическая крутка</a:t>
            </a:r>
            <a:r>
              <a:rPr lang="ru-RU" dirty="0"/>
              <a:t> закладывается при проектировании ЛА и заключается в изменении углов атаки профилей разных сечений крыла (местных углов крутки).</a:t>
            </a:r>
          </a:p>
        </p:txBody>
      </p:sp>
      <p:pic>
        <p:nvPicPr>
          <p:cNvPr id="88066" name="Picture 2" descr="http://deltaplan.kz/public/upload/content/images/549a5e92321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861048"/>
            <a:ext cx="7236296" cy="2544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3726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2120"/>
            <a:ext cx="8229600" cy="348648"/>
          </a:xfrm>
        </p:spPr>
        <p:txBody>
          <a:bodyPr>
            <a:normAutofit fontScale="90000"/>
          </a:bodyPr>
          <a:lstStyle/>
          <a:p>
            <a:r>
              <a:rPr lang="ru-RU" dirty="0"/>
              <a:t>Крутка крыла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136815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Аэродинамическая крутка</a:t>
            </a:r>
            <a:r>
              <a:rPr lang="ru-RU" dirty="0"/>
              <a:t> – это изменение формы профилей сечений крыла по всему размаху при одинаковых углах атаки профилей.</a:t>
            </a:r>
          </a:p>
        </p:txBody>
      </p:sp>
      <p:pic>
        <p:nvPicPr>
          <p:cNvPr id="91138" name="Picture 2" descr="http://deltaplan.kz/public/upload/content/images/549a5e240a07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8208912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12438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672208"/>
            <a:ext cx="7851648" cy="1828800"/>
          </a:xfrm>
        </p:spPr>
        <p:txBody>
          <a:bodyPr>
            <a:normAutofit/>
          </a:bodyPr>
          <a:lstStyle/>
          <a:p>
            <a:r>
              <a:rPr lang="ru-RU" sz="4800" dirty="0"/>
              <a:t>Конструкция фюзеляжа</a:t>
            </a:r>
          </a:p>
        </p:txBody>
      </p:sp>
    </p:spTree>
    <p:extLst>
      <p:ext uri="{BB962C8B-B14F-4D97-AF65-F5344CB8AC3E}">
        <p14:creationId xmlns:p14="http://schemas.microsoft.com/office/powerpoint/2010/main" val="3011791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/>
              <a:t>Силовые схемы фюзеляжей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1368152"/>
          </a:xfrm>
        </p:spPr>
        <p:txBody>
          <a:bodyPr>
            <a:no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3200" b="1" dirty="0">
                <a:latin typeface="+mj-lt"/>
                <a:cs typeface="Times New Roman" pitchFamily="18" charset="0"/>
              </a:rPr>
              <a:t>Ферменная</a:t>
            </a:r>
            <a:r>
              <a:rPr lang="ru-RU" sz="3200" dirty="0">
                <a:latin typeface="+mj-lt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>
                <a:latin typeface="+mj-lt"/>
                <a:cs typeface="Times New Roman" pitchFamily="18" charset="0"/>
              </a:rPr>
              <a:t>Балочная (на 90% самолетов)</a:t>
            </a:r>
            <a:r>
              <a:rPr lang="ru-RU" sz="3200" dirty="0">
                <a:latin typeface="+mj-lt"/>
                <a:cs typeface="Times New Roman" pitchFamily="18" charset="0"/>
              </a:rPr>
              <a:t>: </a:t>
            </a:r>
          </a:p>
          <a:p>
            <a:pPr marL="880110" lvl="1" indent="-514350"/>
            <a:r>
              <a:rPr lang="ru-RU" sz="3200" dirty="0">
                <a:latin typeface="+mj-lt"/>
                <a:cs typeface="Times New Roman" pitchFamily="18" charset="0"/>
              </a:rPr>
              <a:t>Лонжеронная</a:t>
            </a:r>
          </a:p>
          <a:p>
            <a:pPr marL="880110" lvl="1" indent="-514350"/>
            <a:r>
              <a:rPr lang="ru-RU" sz="3200" dirty="0">
                <a:latin typeface="+mj-lt"/>
                <a:cs typeface="Times New Roman" pitchFamily="18" charset="0"/>
              </a:rPr>
              <a:t>Стрингерная (</a:t>
            </a:r>
            <a:r>
              <a:rPr lang="ru-RU" sz="3200" dirty="0" err="1">
                <a:latin typeface="+mj-lt"/>
                <a:cs typeface="Times New Roman" pitchFamily="18" charset="0"/>
              </a:rPr>
              <a:t>полумонокок</a:t>
            </a:r>
            <a:r>
              <a:rPr lang="ru-RU" sz="3200" dirty="0">
                <a:latin typeface="+mj-lt"/>
                <a:cs typeface="Times New Roman" pitchFamily="18" charset="0"/>
              </a:rPr>
              <a:t>)</a:t>
            </a:r>
          </a:p>
          <a:p>
            <a:pPr marL="880110" lvl="1" indent="-514350"/>
            <a:r>
              <a:rPr lang="ru-RU" sz="3200" dirty="0">
                <a:latin typeface="+mj-lt"/>
                <a:cs typeface="Times New Roman" pitchFamily="18" charset="0"/>
              </a:rPr>
              <a:t>Обшивочная (</a:t>
            </a:r>
            <a:r>
              <a:rPr lang="ru-RU" sz="3200" dirty="0" err="1">
                <a:latin typeface="+mj-lt"/>
                <a:cs typeface="Times New Roman" pitchFamily="18" charset="0"/>
              </a:rPr>
              <a:t>монокок</a:t>
            </a:r>
            <a:r>
              <a:rPr lang="ru-RU" sz="3200" dirty="0">
                <a:latin typeface="+mj-lt"/>
                <a:cs typeface="Times New Roman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048264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/>
              <a:t>Ферменный тип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Фюзеляж представляет пространственную ферму жесткого или жестко-расчалочного типа. 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Силовые элементы такой конструкции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лонжероны, раскосы, расчалки, распорки, различные расчалочные ленты и ферменные пояса.</a:t>
            </a:r>
          </a:p>
        </p:txBody>
      </p:sp>
      <p:pic>
        <p:nvPicPr>
          <p:cNvPr id="1028" name="Picture 4" descr="О конструктивно-силовых схемах элементов планера самолета. Часть 1. Фюзеляж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11" y="3492670"/>
            <a:ext cx="8676077" cy="3077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91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Основные элементы самолета</a:t>
            </a:r>
          </a:p>
        </p:txBody>
      </p:sp>
      <p:pic>
        <p:nvPicPr>
          <p:cNvPr id="54281" name="Picture 9" descr="Картинки по запросу части самол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721" y="1988840"/>
            <a:ext cx="6880559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/>
              <a:t>Самолет братьев Райт</a:t>
            </a:r>
          </a:p>
        </p:txBody>
      </p:sp>
      <p:pic>
        <p:nvPicPr>
          <p:cNvPr id="28674" name="Picture 2" descr="http://www.motodeltaplan.narod.ru/images/istoria/flayer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273" y="1844824"/>
            <a:ext cx="8755454" cy="4821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805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0072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cs typeface="Times New Roman" pitchFamily="18" charset="0"/>
              </a:rPr>
              <a:t>Балочные фюзеляжи</a:t>
            </a:r>
            <a:endParaRPr lang="ru-RU" dirty="0"/>
          </a:p>
        </p:txBody>
      </p:sp>
      <p:pic>
        <p:nvPicPr>
          <p:cNvPr id="37892" name="Picture 4" descr="https://studfiles.net/html/2706/981/html_tBK5zwQKbo.60iK/img-KRhpE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56" y="3284984"/>
            <a:ext cx="8964488" cy="1817975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385392"/>
            <a:ext cx="8733656" cy="13235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Состоят из тонкостенной работающей замкнутой оболочки и подкрепляющего</a:t>
            </a:r>
            <a:r>
              <a:rPr kumimoji="0" lang="ru-RU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каркаса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112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/>
              <a:t>Элементы балочного фюзеляжа</a:t>
            </a:r>
          </a:p>
        </p:txBody>
      </p:sp>
      <p:pic>
        <p:nvPicPr>
          <p:cNvPr id="2049" name="Рисунок 56" descr="Описание: О конструктивно-силовых схемах элементов планера самолета. Часть 1. Фюзеляж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7" y="1413456"/>
            <a:ext cx="7877907" cy="460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3772" y="6240561"/>
            <a:ext cx="8676456" cy="530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–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лонжерон;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– стрингер; С – шпангоут; 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 –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обшивка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4379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1828800"/>
          </a:xfrm>
        </p:spPr>
        <p:txBody>
          <a:bodyPr>
            <a:normAutofit/>
          </a:bodyPr>
          <a:lstStyle/>
          <a:p>
            <a:pPr marL="514350" indent="-514350" algn="ctr">
              <a:spcBef>
                <a:spcPts val="0"/>
              </a:spcBef>
              <a:spcAft>
                <a:spcPts val="1800"/>
              </a:spcAft>
            </a:pPr>
            <a:r>
              <a:rPr lang="ru-RU" sz="4800" dirty="0">
                <a:solidFill>
                  <a:srgbClr val="FFC000"/>
                </a:solidFill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Крыло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988840"/>
            <a:ext cx="8424936" cy="18158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tabLst>
                <a:tab pos="0" algn="l"/>
              </a:tabLst>
              <a:defRPr/>
            </a:pPr>
            <a:r>
              <a:rPr lang="ru-RU" sz="2800" dirty="0">
                <a:solidFill>
                  <a:schemeClr val="tx2"/>
                </a:solidFill>
              </a:rPr>
              <a:t>Создаёт при поступательном движении самолёта подъёмную силу. На крыле располагаются органы управления (элероны, элевоны и др.), а также механизация крыла.</a:t>
            </a:r>
            <a:endParaRPr kumimoji="0" lang="ru-RU" sz="28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7826" name="Picture 2" descr="https://upload.wikimedia.org/wikipedia/commons/thumb/d/d1/Control_surfaces_at_the_wing_of_a_plane.svg/450px-Control_surfaces_at_the_wing_of_a_plane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9327" y="3717032"/>
            <a:ext cx="3529177" cy="31409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000996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1 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— </a:t>
            </a:r>
            <a:r>
              <a:rPr lang="ru-RU" dirty="0" err="1">
                <a:solidFill>
                  <a:schemeClr val="tx2"/>
                </a:solidFill>
                <a:latin typeface="+mj-lt"/>
              </a:rPr>
              <a:t>законцовка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 крыла</a:t>
            </a:r>
          </a:p>
          <a:p>
            <a:r>
              <a:rPr lang="ru-RU" dirty="0">
                <a:latin typeface="+mj-lt"/>
              </a:rPr>
              <a:t>2, 3 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— корневые элероны</a:t>
            </a:r>
          </a:p>
          <a:p>
            <a:r>
              <a:rPr lang="ru-RU" dirty="0">
                <a:latin typeface="+mj-lt"/>
              </a:rPr>
              <a:t>4 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— обтекатели механизма привода закрылков</a:t>
            </a:r>
          </a:p>
          <a:p>
            <a:r>
              <a:rPr lang="ru-RU" dirty="0">
                <a:latin typeface="+mj-lt"/>
              </a:rPr>
              <a:t>5, 6 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— предкрылки</a:t>
            </a:r>
          </a:p>
          <a:p>
            <a:r>
              <a:rPr lang="ru-RU" dirty="0">
                <a:latin typeface="+mj-lt"/>
              </a:rPr>
              <a:t>7 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— корневой </a:t>
            </a:r>
            <a:r>
              <a:rPr lang="ru-RU" dirty="0" err="1">
                <a:solidFill>
                  <a:schemeClr val="tx2"/>
                </a:solidFill>
                <a:latin typeface="+mj-lt"/>
              </a:rPr>
              <a:t>трёхщелевой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 закрылок</a:t>
            </a:r>
          </a:p>
          <a:p>
            <a:r>
              <a:rPr lang="ru-RU" dirty="0">
                <a:latin typeface="+mj-lt"/>
              </a:rPr>
              <a:t>8 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— внешний </a:t>
            </a:r>
            <a:r>
              <a:rPr lang="ru-RU" dirty="0" err="1">
                <a:solidFill>
                  <a:schemeClr val="tx2"/>
                </a:solidFill>
                <a:latin typeface="+mj-lt"/>
              </a:rPr>
              <a:t>трёхщелевой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 закрылок</a:t>
            </a:r>
          </a:p>
          <a:p>
            <a:r>
              <a:rPr lang="ru-RU" dirty="0">
                <a:latin typeface="+mj-lt"/>
              </a:rPr>
              <a:t>9 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— интерцептор</a:t>
            </a:r>
          </a:p>
          <a:p>
            <a:r>
              <a:rPr lang="ru-RU" dirty="0">
                <a:latin typeface="+mj-lt"/>
              </a:rPr>
              <a:t>10 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— интерцептор/</a:t>
            </a:r>
            <a:r>
              <a:rPr lang="ru-RU" dirty="0" err="1">
                <a:solidFill>
                  <a:schemeClr val="tx2"/>
                </a:solidFill>
                <a:latin typeface="+mj-lt"/>
              </a:rPr>
              <a:t>спойлер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Работа элеронов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988840"/>
            <a:ext cx="8424936" cy="523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tabLst>
                <a:tab pos="0" algn="l"/>
              </a:tabLst>
              <a:defRPr/>
            </a:pPr>
            <a:r>
              <a:rPr lang="ru-RU" sz="2800" dirty="0">
                <a:solidFill>
                  <a:schemeClr val="tx2"/>
                </a:solidFill>
              </a:rPr>
              <a:t>Управление </a:t>
            </a:r>
            <a:r>
              <a:rPr lang="ru-RU" sz="2800">
                <a:solidFill>
                  <a:schemeClr val="tx2"/>
                </a:solidFill>
              </a:rPr>
              <a:t>углом крена:</a:t>
            </a:r>
            <a:endParaRPr kumimoji="0" lang="ru-RU" sz="28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s://upload.wikimedia.org/wikipedia/commons/c/cc/Aileron_rol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716" y="2636912"/>
            <a:ext cx="5112568" cy="4128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Фюзеляж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988840"/>
            <a:ext cx="8424936" cy="18158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tabLst>
                <a:tab pos="0" algn="l"/>
              </a:tabLst>
              <a:defRPr/>
            </a:pPr>
            <a:r>
              <a:rPr lang="ru-RU" sz="2800" dirty="0">
                <a:solidFill>
                  <a:schemeClr val="tx2"/>
                </a:solidFill>
              </a:rPr>
              <a:t>Служит для размещения экипажа, пассажиров и грузов, а также для крепления крыла, оперения, шасси, двигателей и т. п. Бывают самолёты без фюзеляжа (летающее крыло).</a:t>
            </a:r>
            <a:endParaRPr kumimoji="0" lang="ru-RU" sz="28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89040"/>
            <a:ext cx="6840760" cy="255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6239053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а - Ту-144; б - Ту-104; в - Як-18; г - Ан-14; </a:t>
            </a:r>
            <a:r>
              <a:rPr lang="ru-RU" i="1" dirty="0" err="1"/>
              <a:t>д</a:t>
            </a:r>
            <a:r>
              <a:rPr lang="ru-RU" i="1" dirty="0"/>
              <a:t> - SN-600(Франция); е - </a:t>
            </a:r>
            <a:r>
              <a:rPr lang="ru-RU" i="1" dirty="0" err="1"/>
              <a:t>Mini</a:t>
            </a:r>
            <a:r>
              <a:rPr lang="ru-RU" i="1" dirty="0"/>
              <a:t> </a:t>
            </a:r>
            <a:r>
              <a:rPr lang="ru-RU" i="1" dirty="0" err="1"/>
              <a:t>Guppy</a:t>
            </a:r>
            <a:r>
              <a:rPr lang="ru-RU" i="1" dirty="0"/>
              <a:t> (США); ж - ДС-3 (США); </a:t>
            </a:r>
            <a:r>
              <a:rPr lang="ru-RU" i="1" dirty="0" err="1"/>
              <a:t>з</a:t>
            </a:r>
            <a:r>
              <a:rPr lang="ru-RU" i="1" dirty="0"/>
              <a:t> – Ил-76; и - </a:t>
            </a:r>
            <a:r>
              <a:rPr lang="ru-RU" i="1" dirty="0" err="1"/>
              <a:t>Argosy</a:t>
            </a:r>
            <a:r>
              <a:rPr lang="ru-RU" i="1" dirty="0"/>
              <a:t> (Англия); к - "Илья Муромец"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>
                <a:solidFill>
                  <a:schemeClr val="tx1"/>
                </a:solidFill>
              </a:rPr>
              <a:t>Хвостовое оперение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988840"/>
            <a:ext cx="8424936" cy="18312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tabLst>
                <a:tab pos="0" algn="l"/>
              </a:tabLst>
              <a:defRPr/>
            </a:pPr>
            <a:r>
              <a:rPr lang="ru-RU" sz="2700" b="1" dirty="0">
                <a:solidFill>
                  <a:srgbClr val="FF0000"/>
                </a:solidFill>
              </a:rPr>
              <a:t>Вертикальное: </a:t>
            </a:r>
            <a:r>
              <a:rPr lang="ru-RU" sz="2700" dirty="0">
                <a:solidFill>
                  <a:schemeClr val="tx2"/>
                </a:solidFill>
              </a:rPr>
              <a:t>киль и руль направления.</a:t>
            </a:r>
          </a:p>
          <a:p>
            <a:pPr lvl="0" algn="just">
              <a:spcBef>
                <a:spcPct val="0"/>
              </a:spcBef>
              <a:spcAft>
                <a:spcPts val="300"/>
              </a:spcAft>
              <a:tabLst>
                <a:tab pos="0" algn="l"/>
              </a:tabLst>
              <a:defRPr/>
            </a:pPr>
            <a:r>
              <a:rPr lang="ru-RU" sz="2700" b="1" dirty="0">
                <a:solidFill>
                  <a:srgbClr val="FF0000"/>
                </a:solidFill>
              </a:rPr>
              <a:t>Горизонтальное:</a:t>
            </a:r>
            <a:r>
              <a:rPr lang="ru-RU" sz="2700" dirty="0">
                <a:solidFill>
                  <a:schemeClr val="tx2"/>
                </a:solidFill>
              </a:rPr>
              <a:t> стабилизатор и руль высоты.</a:t>
            </a:r>
          </a:p>
          <a:p>
            <a:pPr lvl="0" algn="just">
              <a:spcBef>
                <a:spcPct val="0"/>
              </a:spcBef>
              <a:spcAft>
                <a:spcPts val="300"/>
              </a:spcAft>
              <a:tabLst>
                <a:tab pos="0" algn="l"/>
              </a:tabLst>
              <a:defRPr/>
            </a:pPr>
            <a:r>
              <a:rPr lang="ru-RU" sz="2700" dirty="0"/>
              <a:t>Обеспечивает устойчивость, управляемость и балансировку самолёта.</a:t>
            </a:r>
            <a:endParaRPr kumimoji="0" lang="ru-RU" sz="2700" i="0" u="none" strike="noStrike" kern="1200" cap="none" normalizeH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22" name="Picture 2" descr="Картинки по запросу оперение самолет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724" y="3798272"/>
            <a:ext cx="4968552" cy="301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5257</TotalTime>
  <Words>1423</Words>
  <Application>Microsoft Office PowerPoint</Application>
  <PresentationFormat>Экран (4:3)</PresentationFormat>
  <Paragraphs>213</Paragraphs>
  <Slides>53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Arial</vt:lpstr>
      <vt:lpstr>Calibri</vt:lpstr>
      <vt:lpstr>Constantia</vt:lpstr>
      <vt:lpstr>Times New Roman</vt:lpstr>
      <vt:lpstr>Wingdings 2</vt:lpstr>
      <vt:lpstr>Поток</vt:lpstr>
      <vt:lpstr>Лекция 4 Конструкция самолета </vt:lpstr>
      <vt:lpstr>Принятые сокращения</vt:lpstr>
      <vt:lpstr>Содержание</vt:lpstr>
      <vt:lpstr>Основные элементы самолета</vt:lpstr>
      <vt:lpstr>Основные элементы самолета</vt:lpstr>
      <vt:lpstr>Крыло</vt:lpstr>
      <vt:lpstr>Работа элеронов</vt:lpstr>
      <vt:lpstr>Фюзеляж</vt:lpstr>
      <vt:lpstr>Хвостовое оперение</vt:lpstr>
      <vt:lpstr>Цельноповоротное оперение</vt:lpstr>
      <vt:lpstr>Работа руля высоты</vt:lpstr>
      <vt:lpstr>Работа руля направления</vt:lpstr>
      <vt:lpstr>Планер</vt:lpstr>
      <vt:lpstr>Шасси</vt:lpstr>
      <vt:lpstr>Силовая установка</vt:lpstr>
      <vt:lpstr>Системы бортового оборудования</vt:lpstr>
      <vt:lpstr>Классификация самолетов</vt:lpstr>
      <vt:lpstr>По типу силовой установки:</vt:lpstr>
      <vt:lpstr>По типу силовой установки:</vt:lpstr>
      <vt:lpstr>По типу силовой установки:</vt:lpstr>
      <vt:lpstr>По типу силовой установки:</vt:lpstr>
      <vt:lpstr>По типу силовой установки:</vt:lpstr>
      <vt:lpstr>По типу силовой установки:</vt:lpstr>
      <vt:lpstr>По числу двигателей:</vt:lpstr>
      <vt:lpstr>По числу крыльев:</vt:lpstr>
      <vt:lpstr>По числу крыльев:</vt:lpstr>
      <vt:lpstr>По числу крыльев:</vt:lpstr>
      <vt:lpstr>По числу крыльев:</vt:lpstr>
      <vt:lpstr>По расположению крыла (для монопланов)</vt:lpstr>
      <vt:lpstr>По расположению крыла (для монопланов)</vt:lpstr>
      <vt:lpstr>По расположению крыла (для монопланов)</vt:lpstr>
      <vt:lpstr>По расположению крыла (для монопланов)</vt:lpstr>
      <vt:lpstr>По форме крыла</vt:lpstr>
      <vt:lpstr>По расположению хвостового оперения</vt:lpstr>
      <vt:lpstr>Разновидности:</vt:lpstr>
      <vt:lpstr>По расположению хвостового оперения</vt:lpstr>
      <vt:lpstr>По расположению хвостового оперения</vt:lpstr>
      <vt:lpstr>По расположению хвостового оперения</vt:lpstr>
      <vt:lpstr>По типу и этажности фюзеляжа</vt:lpstr>
      <vt:lpstr>По типу и этажности фюзеляжа</vt:lpstr>
      <vt:lpstr>По типу и этажности фюзеляжа</vt:lpstr>
      <vt:lpstr>По типу и этажности фюзеляжа</vt:lpstr>
      <vt:lpstr>По типу шасси</vt:lpstr>
      <vt:lpstr>Конструкция крыла</vt:lpstr>
      <vt:lpstr>Крутка крыла </vt:lpstr>
      <vt:lpstr>Крутка крыла</vt:lpstr>
      <vt:lpstr>Конструкция фюзеляжа</vt:lpstr>
      <vt:lpstr>Силовые схемы фюзеляжей</vt:lpstr>
      <vt:lpstr>Ферменный тип</vt:lpstr>
      <vt:lpstr>Самолет братьев Райт</vt:lpstr>
      <vt:lpstr>Балочные фюзеляжи</vt:lpstr>
      <vt:lpstr>Элементы балочного фюзеляжа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авиации</dc:title>
  <dc:creator>Alexey</dc:creator>
  <cp:lastModifiedBy>Артем Андреевич</cp:lastModifiedBy>
  <cp:revision>645</cp:revision>
  <dcterms:created xsi:type="dcterms:W3CDTF">2016-09-06T11:13:26Z</dcterms:created>
  <dcterms:modified xsi:type="dcterms:W3CDTF">2026-02-25T07:17:48Z</dcterms:modified>
</cp:coreProperties>
</file>