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56" r:id="rId2"/>
    <p:sldId id="273" r:id="rId3"/>
    <p:sldId id="293" r:id="rId4"/>
    <p:sldId id="274" r:id="rId5"/>
    <p:sldId id="294" r:id="rId6"/>
    <p:sldId id="275" r:id="rId7"/>
    <p:sldId id="295" r:id="rId8"/>
    <p:sldId id="276" r:id="rId9"/>
    <p:sldId id="296" r:id="rId10"/>
    <p:sldId id="277" r:id="rId11"/>
    <p:sldId id="297" r:id="rId12"/>
    <p:sldId id="278" r:id="rId13"/>
    <p:sldId id="298" r:id="rId14"/>
    <p:sldId id="279" r:id="rId15"/>
    <p:sldId id="282" r:id="rId16"/>
    <p:sldId id="299" r:id="rId17"/>
    <p:sldId id="280" r:id="rId18"/>
    <p:sldId id="257" r:id="rId19"/>
    <p:sldId id="300" r:id="rId20"/>
    <p:sldId id="301" r:id="rId21"/>
    <p:sldId id="302" r:id="rId22"/>
    <p:sldId id="304" r:id="rId23"/>
    <p:sldId id="303" r:id="rId24"/>
    <p:sldId id="305" r:id="rId25"/>
    <p:sldId id="306" r:id="rId26"/>
    <p:sldId id="307" r:id="rId27"/>
    <p:sldId id="259" r:id="rId28"/>
    <p:sldId id="318" r:id="rId29"/>
    <p:sldId id="319" r:id="rId30"/>
    <p:sldId id="320" r:id="rId31"/>
    <p:sldId id="323" r:id="rId32"/>
    <p:sldId id="321" r:id="rId33"/>
    <p:sldId id="322" r:id="rId34"/>
    <p:sldId id="283" r:id="rId35"/>
    <p:sldId id="284" r:id="rId36"/>
    <p:sldId id="260" r:id="rId37"/>
    <p:sldId id="261" r:id="rId38"/>
    <p:sldId id="262" r:id="rId39"/>
    <p:sldId id="309" r:id="rId40"/>
    <p:sldId id="308" r:id="rId41"/>
    <p:sldId id="263" r:id="rId42"/>
    <p:sldId id="313" r:id="rId43"/>
    <p:sldId id="264" r:id="rId44"/>
    <p:sldId id="312" r:id="rId45"/>
    <p:sldId id="265" r:id="rId46"/>
    <p:sldId id="310" r:id="rId47"/>
    <p:sldId id="311" r:id="rId48"/>
    <p:sldId id="266" r:id="rId49"/>
    <p:sldId id="267" r:id="rId50"/>
    <p:sldId id="324" r:id="rId51"/>
    <p:sldId id="314" r:id="rId52"/>
    <p:sldId id="315" r:id="rId53"/>
    <p:sldId id="316" r:id="rId54"/>
    <p:sldId id="317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A6C56-798F-4940-A023-DE34A4A7007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80949-DE80-4313-84E4-F049591F9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7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0949-DE80-4313-84E4-F049591F9F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8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08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7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98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0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lc.ch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0" y="260648"/>
            <a:ext cx="8244408" cy="1224136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Беспилотный летательный аппарат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(БПЛА)*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366" y="1790500"/>
            <a:ext cx="4487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  <a:cs typeface="Times New Roman" panose="02020603050405020304" pitchFamily="18" charset="0"/>
              </a:rPr>
              <a:t>Это летательный аппарат без экипажа на борту.</a:t>
            </a:r>
          </a:p>
        </p:txBody>
      </p:sp>
      <p:pic>
        <p:nvPicPr>
          <p:cNvPr id="12" name="Picture 9" descr="Картинки по запросу дро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4252378" cy="26221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6381328"/>
            <a:ext cx="540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Еще называют </a:t>
            </a:r>
            <a:r>
              <a:rPr lang="ru-RU" dirty="0" err="1"/>
              <a:t>дрон</a:t>
            </a:r>
            <a:r>
              <a:rPr lang="ru-RU" dirty="0"/>
              <a:t> (от англ. </a:t>
            </a:r>
            <a:r>
              <a:rPr lang="ru-RU" i="1" dirty="0" err="1"/>
              <a:t>drone</a:t>
            </a:r>
            <a:r>
              <a:rPr lang="ru-RU" dirty="0"/>
              <a:t> — трутень)</a:t>
            </a:r>
          </a:p>
        </p:txBody>
      </p:sp>
    </p:spTree>
    <p:extLst>
      <p:ext uri="{BB962C8B-B14F-4D97-AF65-F5344CB8AC3E}">
        <p14:creationId xmlns:p14="http://schemas.microsoft.com/office/powerpoint/2010/main" val="24909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48" y="2047874"/>
            <a:ext cx="6105802" cy="354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2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366" y="980728"/>
            <a:ext cx="787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Энтомоптеры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48" y="2047874"/>
            <a:ext cx="6105802" cy="354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8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623" y="1844824"/>
            <a:ext cx="678475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366" y="980728"/>
            <a:ext cx="787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Орнитоптеры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623" y="1844824"/>
            <a:ext cx="678475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Применение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0814"/>
            <a:ext cx="9144000" cy="62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299405" y="822191"/>
            <a:ext cx="6089019" cy="22467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+mj-lt"/>
              </a:rPr>
              <a:t>1849 г. </a:t>
            </a:r>
            <a:r>
              <a:rPr lang="ru-RU" sz="2000" dirty="0">
                <a:latin typeface="+mj-lt"/>
              </a:rPr>
              <a:t>Восстание в Венеции.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+mj-lt"/>
              </a:rPr>
              <a:t>Австр. лейтенант Франц фон </a:t>
            </a:r>
            <a:r>
              <a:rPr lang="ru-RU" sz="2000" dirty="0" err="1">
                <a:latin typeface="+mj-lt"/>
              </a:rPr>
              <a:t>Юхатик</a:t>
            </a:r>
            <a:r>
              <a:rPr lang="ru-RU" sz="2000" dirty="0"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+mj-lt"/>
              </a:rPr>
              <a:t>предложил бомбардировать город с аэростатов.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+mj-lt"/>
              </a:rPr>
              <a:t>Эффект от бомбардировки был минимален, но вызвал панику среди населения Венеции.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+mj-lt"/>
              </a:rPr>
              <a:t>Было запущено до 200 аэростатов.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22191"/>
            <a:ext cx="1949782" cy="22467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51" y="3140968"/>
            <a:ext cx="3735062" cy="36490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09599" y="44624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1947649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3203848" y="822191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+mj-lt"/>
              </a:rPr>
              <a:t>В 1898 году на выставке изобретений в Нью-Йорке сербский ученый Никола Тесла представил прототип всех будущих радиоуправляемых транспортных средств.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09599" y="44624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История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8D9756-C45D-D1A4-AC7B-F8ED061147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9" t="4555" r="7176" b="7775"/>
          <a:stretch/>
        </p:blipFill>
        <p:spPr>
          <a:xfrm>
            <a:off x="3347864" y="2562448"/>
            <a:ext cx="3588860" cy="35486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72367"/>
            <a:ext cx="2638425" cy="30194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1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74" y="873968"/>
            <a:ext cx="1952932" cy="26270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299405" y="1017983"/>
            <a:ext cx="6521067" cy="24006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cs typeface="Times New Roman" pitchFamily="18" charset="0"/>
              </a:rPr>
              <a:t>1910 г. </a:t>
            </a:r>
            <a:r>
              <a:rPr lang="ru-RU" sz="2000" dirty="0">
                <a:latin typeface="+mj-lt"/>
                <a:cs typeface="Times New Roman" pitchFamily="18" charset="0"/>
              </a:rPr>
              <a:t>Чарльз </a:t>
            </a:r>
            <a:r>
              <a:rPr lang="ru-RU" sz="2000" dirty="0" err="1">
                <a:latin typeface="+mj-lt"/>
                <a:cs typeface="Times New Roman" pitchFamily="18" charset="0"/>
              </a:rPr>
              <a:t>Кеттеринг</a:t>
            </a:r>
            <a:r>
              <a:rPr lang="ru-RU" sz="2000" dirty="0">
                <a:latin typeface="+mj-lt"/>
                <a:cs typeface="Times New Roman" pitchFamily="18" charset="0"/>
              </a:rPr>
              <a:t> (США) – первый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+mj-lt"/>
                <a:cs typeface="Times New Roman" pitchFamily="18" charset="0"/>
              </a:rPr>
              <a:t>самолет-камикадзе, начиненный взрывчаткой.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j-lt"/>
                <a:cs typeface="Times New Roman" pitchFamily="18" charset="0"/>
              </a:rPr>
              <a:t>Мог лететь по прямой без пилота некоторое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j-lt"/>
                <a:cs typeface="Times New Roman" pitchFamily="18" charset="0"/>
              </a:rPr>
              <a:t>время, затем сбрасывал крылья и падал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+mj-lt"/>
                <a:cs typeface="Times New Roman" pitchFamily="18" charset="0"/>
              </a:rPr>
              <a:t>на позиции неприятеля.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+mj-lt"/>
                <a:cs typeface="Times New Roman" pitchFamily="18" charset="0"/>
              </a:rPr>
              <a:t>Для армии США было изготовлено 45 самолетов, но в боях они участия не принимали.</a:t>
            </a:r>
            <a:endParaRPr lang="ru-RU" sz="5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578" y="3717032"/>
            <a:ext cx="4408037" cy="3024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609599" y="44624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40065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9405" y="1556795"/>
            <a:ext cx="6844596" cy="2662267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cs typeface="Times New Roman" pitchFamily="18" charset="0"/>
              </a:rPr>
              <a:t>1922 г. </a:t>
            </a:r>
            <a:r>
              <a:rPr lang="ru-RU" sz="2000" dirty="0">
                <a:cs typeface="Times New Roman" pitchFamily="18" charset="0"/>
              </a:rPr>
              <a:t>Георгий </a:t>
            </a:r>
            <a:r>
              <a:rPr lang="ru-RU" sz="2000" dirty="0" err="1">
                <a:cs typeface="Times New Roman" pitchFamily="18" charset="0"/>
              </a:rPr>
              <a:t>Ботезат</a:t>
            </a:r>
            <a:r>
              <a:rPr lang="ru-RU" sz="2000" dirty="0">
                <a:cs typeface="Times New Roman" pitchFamily="18" charset="0"/>
              </a:rPr>
              <a:t> (российский эмигрант, уехавший в США после революции 1917 года) – первый квадрокоптер. Вес 455 кг.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cs typeface="Times New Roman" pitchFamily="18" charset="0"/>
              </a:rPr>
              <a:t>Недостатки: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cs typeface="Times New Roman" pitchFamily="18" charset="0"/>
              </a:rPr>
              <a:t>Сложная трансмиссия, быстро  выходила из строя.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cs typeface="Times New Roman" pitchFamily="18" charset="0"/>
              </a:rPr>
              <a:t>Двигался только с попутным ветром.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cs typeface="Times New Roman" pitchFamily="18" charset="0"/>
              </a:rPr>
              <a:t>Неустойчивый при ветреной погоде.</a:t>
            </a:r>
            <a:endParaRPr lang="ru-RU" sz="400" dirty="0"/>
          </a:p>
        </p:txBody>
      </p:sp>
      <p:pic>
        <p:nvPicPr>
          <p:cNvPr id="2050" name="Picture 2" descr="C:\Users\User\Downloads\Botezat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25" y="1212632"/>
            <a:ext cx="2163548" cy="3124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500px-De_Bothezat_Quadro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289730"/>
            <a:ext cx="5724128" cy="24519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val="37488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908720"/>
            <a:ext cx="6768752" cy="1938992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Для тренировки расчетов зенитной артиллерии в Великобритании был создан и в 1935 году совершил свой первый полет, радиоуправляемый самолет-мишень </a:t>
            </a:r>
            <a:r>
              <a:rPr lang="ru-RU" sz="2000" dirty="0" err="1">
                <a:latin typeface="Trebuchet MS" pitchFamily="34" charset="0"/>
                <a:cs typeface="Times New Roman" panose="02020603050405020304" pitchFamily="18" charset="0"/>
              </a:rPr>
              <a:t>De</a:t>
            </a: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rebuchet MS" pitchFamily="34" charset="0"/>
                <a:cs typeface="Times New Roman" panose="02020603050405020304" pitchFamily="18" charset="0"/>
              </a:rPr>
              <a:t>Havilland</a:t>
            </a: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 DH82B </a:t>
            </a:r>
            <a:r>
              <a:rPr lang="ru-RU" sz="2000" dirty="0" err="1">
                <a:latin typeface="Trebuchet MS" pitchFamily="34" charset="0"/>
                <a:cs typeface="Times New Roman" panose="02020603050405020304" pitchFamily="18" charset="0"/>
              </a:rPr>
              <a:t>Queen</a:t>
            </a: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rebuchet MS" pitchFamily="34" charset="0"/>
                <a:cs typeface="Times New Roman" panose="02020603050405020304" pitchFamily="18" charset="0"/>
              </a:rPr>
              <a:t>Bee</a:t>
            </a: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 «Королева пчел». Это был первый массовый полноразмерный радиоуправляемый самолет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История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D46D2-232D-59A9-ADB3-21334BAEB8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046636"/>
            <a:ext cx="5637345" cy="37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75" y="2781399"/>
            <a:ext cx="3696974" cy="261892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EFA60F-8666-47E1-A138-4CC41E21F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89" y="1674633"/>
            <a:ext cx="4058042" cy="2215254"/>
          </a:xfrm>
          <a:prstGeom prst="roundRect">
            <a:avLst>
              <a:gd name="adj" fmla="val 41342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3" descr="pic_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38" y="4371128"/>
            <a:ext cx="3654698" cy="237024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47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124744"/>
            <a:ext cx="6768752" cy="132343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Во Второй мировой войны в Германии была разработана ракета Фау-1 (</a:t>
            </a:r>
            <a:r>
              <a:rPr lang="ru-RU" sz="2000" dirty="0" err="1">
                <a:latin typeface="Trebuchet MS" pitchFamily="34" charset="0"/>
                <a:cs typeface="Times New Roman" panose="02020603050405020304" pitchFamily="18" charset="0"/>
              </a:rPr>
              <a:t>Vergeltungswaffe</a:t>
            </a: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 – оружие возмездия). Она является первой серийной крылатой ракетой, имевшей успешное боевое применение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История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A63D0C-974A-60E2-1993-0BDA5E1E2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0888"/>
            <a:ext cx="4166117" cy="2516447"/>
          </a:xfrm>
          <a:prstGeom prst="rect">
            <a:avLst/>
          </a:prstGeom>
        </p:spPr>
      </p:pic>
      <p:pic>
        <p:nvPicPr>
          <p:cNvPr id="2050" name="Picture 2" descr="Проблема перехвата: Великобритания и СССР против «Фау-1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496753"/>
            <a:ext cx="4677780" cy="31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124744"/>
            <a:ext cx="6768752" cy="145167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«Летающий джип» </a:t>
            </a:r>
            <a:r>
              <a:rPr lang="ru-RU" sz="2000" dirty="0" err="1">
                <a:latin typeface="Trebuchet MS" pitchFamily="34" charset="0"/>
                <a:cs typeface="Times New Roman" panose="02020603050405020304" pitchFamily="18" charset="0"/>
              </a:rPr>
              <a:t>Curtiss-Wright</a:t>
            </a: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 VZ-7 (1958).</a:t>
            </a:r>
          </a:p>
          <a:p>
            <a:pPr marL="0" indent="0">
              <a:buNone/>
            </a:pPr>
            <a:r>
              <a:rPr lang="ru-RU" sz="2000" dirty="0">
                <a:latin typeface="Trebuchet MS" pitchFamily="34" charset="0"/>
                <a:cs typeface="Times New Roman" panose="02020603050405020304" pitchFamily="18" charset="0"/>
              </a:rPr>
              <a:t>Аппарат мог разгоняться до 51 км/ч и подниматься на высоту в 60 м, а также перевозить одного пассажира или около 100 кг груза.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История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5303D5-33AA-DD24-C8D9-5E49458C3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6539847" cy="39069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920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Перспективы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0A0A66-3800-27F4-EF9C-114105C0B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1159587"/>
            <a:ext cx="4680520" cy="3925597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259632" y="5085184"/>
            <a:ext cx="6624736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Складское хозяйство.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Инвентаризация</a:t>
            </a:r>
          </a:p>
        </p:txBody>
      </p:sp>
    </p:spTree>
    <p:extLst>
      <p:ext uri="{BB962C8B-B14F-4D97-AF65-F5344CB8AC3E}">
        <p14:creationId xmlns:p14="http://schemas.microsoft.com/office/powerpoint/2010/main" val="38683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Перспективы</a:t>
            </a:r>
          </a:p>
        </p:txBody>
      </p:sp>
      <p:pic>
        <p:nvPicPr>
          <p:cNvPr id="7" name="Объект 11">
            <a:extLst>
              <a:ext uri="{FF2B5EF4-FFF2-40B4-BE49-F238E27FC236}">
                <a16:creationId xmlns:a16="http://schemas.microsoft.com/office/drawing/2014/main" id="{285E11CD-3BC6-2989-C7EB-D431376CF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4163938" cy="23762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B8DED-8821-1F08-04B5-4DEE6865DA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556" y="3588462"/>
            <a:ext cx="4730056" cy="3008890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251520" y="4941168"/>
            <a:ext cx="4163938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Индивидуальный 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15106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Перспективы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718576" y="5336526"/>
            <a:ext cx="6270432" cy="62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Аэрофотосъемка</a:t>
            </a:r>
          </a:p>
        </p:txBody>
      </p:sp>
      <p:sp>
        <p:nvSpPr>
          <p:cNvPr id="3" name="AutoShape 4" descr="Услуги аэрофотосъемки - ООО &quot;Навигат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1002680"/>
            <a:ext cx="6336704" cy="42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Перспективы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827584" y="5461975"/>
            <a:ext cx="6048672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Сельское хозяйство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Борьба с сорняками</a:t>
            </a:r>
          </a:p>
        </p:txBody>
      </p:sp>
      <p:sp>
        <p:nvSpPr>
          <p:cNvPr id="3" name="AutoShape 4" descr="Услуги аэрофотосъемки - ООО &quot;Навигат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16698-09C9-73BF-F590-F1C3E2F4E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6048672" cy="44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44624"/>
            <a:ext cx="6347713" cy="1320800"/>
          </a:xfrm>
        </p:spPr>
        <p:txBody>
          <a:bodyPr/>
          <a:lstStyle/>
          <a:p>
            <a:r>
              <a:rPr lang="ru-RU" dirty="0"/>
              <a:t>Перспективы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827584" y="6122375"/>
            <a:ext cx="6048672" cy="6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Оборона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D03283-D31F-CE79-1777-4BA2EB12E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5" y="980729"/>
            <a:ext cx="6998033" cy="2148838"/>
          </a:xfrm>
          <a:prstGeom prst="rect">
            <a:avLst/>
          </a:prstGeom>
        </p:spPr>
      </p:pic>
      <p:pic>
        <p:nvPicPr>
          <p:cNvPr id="7170" name="Picture 2" descr="Это неплохое оружие». На Украине признали проблемы из-за дронов «Ланцет» -  Газета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272111"/>
            <a:ext cx="4277271" cy="28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Беспилотник Герань на поле боя. ТТХ, особенности, начинка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97730"/>
            <a:ext cx="34671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/>
              <a:t>Управление квадрокоптером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1390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cs typeface="Times New Roman" pitchFamily="18" charset="0"/>
              </a:rPr>
              <a:t>Винты создают общую вертикальную тягу. </a:t>
            </a:r>
          </a:p>
          <a:p>
            <a:pPr marL="0" indent="0">
              <a:buNone/>
            </a:pPr>
            <a:r>
              <a:rPr lang="ru-RU" sz="2400" dirty="0">
                <a:cs typeface="Times New Roman" pitchFamily="18" charset="0"/>
              </a:rPr>
              <a:t>Регулируя обороты моторов, заставляют квадрокоптер подниматься вверх, зависать или опускаться</a:t>
            </a:r>
          </a:p>
        </p:txBody>
      </p:sp>
      <p:pic>
        <p:nvPicPr>
          <p:cNvPr id="4099" name="Picture 3" descr="C:\Users\User\Downloads\quadcop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6984776" cy="3646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/>
              <a:t>Управление квадрокоптером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523220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2800" spc="200" dirty="0"/>
              <a:t>Направления вращения винтов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776" y="5245094"/>
            <a:ext cx="86044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LFW — left front clockwise rotation (</a:t>
            </a:r>
            <a:r>
              <a:rPr lang="ru-RU" sz="1600" dirty="0"/>
              <a:t>левый передний, вращение по ч. с.)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RFC — right front counter clockwise rotation (</a:t>
            </a:r>
            <a:r>
              <a:rPr lang="ru-RU" sz="1600" dirty="0"/>
              <a:t>правый передний, вращение против ч. с.)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LBC — left back counter clockwise rotation (</a:t>
            </a:r>
            <a:r>
              <a:rPr lang="ru-RU" sz="1600" dirty="0"/>
              <a:t>левый задний, вращение против ч. с.)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RBW — right back clockwise rotation (</a:t>
            </a:r>
            <a:r>
              <a:rPr lang="ru-RU" sz="1600" dirty="0"/>
              <a:t>правый задний, вращение по ч. с.)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68760"/>
            <a:ext cx="665673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70788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Ориентация в пространстве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515" y="2132856"/>
            <a:ext cx="6026971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244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18355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53325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/>
              <a:t>Управление квадрокоптером</a:t>
            </a:r>
          </a:p>
        </p:txBody>
      </p:sp>
    </p:spTree>
    <p:extLst>
      <p:ext uri="{BB962C8B-B14F-4D97-AF65-F5344CB8AC3E}">
        <p14:creationId xmlns:p14="http://schemas.microsoft.com/office/powerpoint/2010/main" val="36994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75" y="2781399"/>
            <a:ext cx="3696974" cy="261892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88366" y="980728"/>
            <a:ext cx="787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Самолеты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EFA60F-8666-47E1-A138-4CC41E21F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89" y="1674633"/>
            <a:ext cx="4058042" cy="2215254"/>
          </a:xfrm>
          <a:prstGeom prst="roundRect">
            <a:avLst>
              <a:gd name="adj" fmla="val 41342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3" descr="pic_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38" y="4371128"/>
            <a:ext cx="3654698" cy="237024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399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70788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Ориентация в пространстве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826" y="2245514"/>
            <a:ext cx="5826348" cy="3271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1118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18761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55172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/>
              <a:t>Управление квадрокоптером</a:t>
            </a:r>
          </a:p>
        </p:txBody>
      </p:sp>
    </p:spTree>
    <p:extLst>
      <p:ext uri="{BB962C8B-B14F-4D97-AF65-F5344CB8AC3E}">
        <p14:creationId xmlns:p14="http://schemas.microsoft.com/office/powerpoint/2010/main" val="19411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70788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Полет вперед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/>
              <a:t>Управление квадрокоптером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932" y="1556792"/>
            <a:ext cx="8661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Квадрокоптер должен наклониться за счет того, что задние моторы закрутятся чуть сильнее передних: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968" y="3396666"/>
            <a:ext cx="5306064" cy="29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70788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Ориентация в пространстве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700" y="2276871"/>
            <a:ext cx="5400601" cy="30326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5948" y="292494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X```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91740" y="37905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18761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45108" y="51479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/>
              <a:t>Управление квадрокоптером</a:t>
            </a:r>
          </a:p>
        </p:txBody>
      </p:sp>
    </p:spTree>
    <p:extLst>
      <p:ext uri="{BB962C8B-B14F-4D97-AF65-F5344CB8AC3E}">
        <p14:creationId xmlns:p14="http://schemas.microsoft.com/office/powerpoint/2010/main" val="12635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932" y="692696"/>
            <a:ext cx="8682136" cy="707886"/>
          </a:xfrm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sz="4000" spc="200" dirty="0"/>
              <a:t>Ориентация в пространстве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/>
              <a:t>Управление квадрокоптером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28800"/>
            <a:ext cx="5205739" cy="46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>
          <a:xfrm>
            <a:off x="188595" y="237435"/>
            <a:ext cx="4269105" cy="626548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части квадрокоптера</a:t>
            </a:r>
          </a:p>
        </p:txBody>
      </p:sp>
      <p:pic>
        <p:nvPicPr>
          <p:cNvPr id="2097169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0369" y="237436"/>
            <a:ext cx="4761187" cy="6383129"/>
          </a:xfrm>
          <a:prstGeom prst="rect">
            <a:avLst/>
          </a:prstGeom>
        </p:spPr>
      </p:pic>
      <p:sp>
        <p:nvSpPr>
          <p:cNvPr id="1048632" name="Прямоугольник 4"/>
          <p:cNvSpPr/>
          <p:nvPr/>
        </p:nvSpPr>
        <p:spPr>
          <a:xfrm>
            <a:off x="4482913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2097171" name="Picture 4" descr="Картинки по запросу flysk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577" y="2319200"/>
            <a:ext cx="1372792" cy="1657073"/>
          </a:xfrm>
          <a:prstGeom prst="rect">
            <a:avLst/>
          </a:prstGeom>
          <a:noFill/>
        </p:spPr>
      </p:pic>
      <p:pic>
        <p:nvPicPr>
          <p:cNvPr id="2097172" name="Picture 6" descr="Картинки по запросу beerotor pd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033085" y="900605"/>
            <a:ext cx="2345553" cy="781572"/>
          </a:xfrm>
          <a:prstGeom prst="rect">
            <a:avLst/>
          </a:prstGeom>
          <a:noFill/>
        </p:spPr>
      </p:pic>
      <p:sp>
        <p:nvSpPr>
          <p:cNvPr id="1048633" name="Прямоугольник 6"/>
          <p:cNvSpPr/>
          <p:nvPr/>
        </p:nvSpPr>
        <p:spPr>
          <a:xfrm>
            <a:off x="8509716" y="118615"/>
            <a:ext cx="491840" cy="1954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4" name="Прямоугольник 7"/>
          <p:cNvSpPr/>
          <p:nvPr/>
        </p:nvSpPr>
        <p:spPr>
          <a:xfrm>
            <a:off x="312486" y="1484784"/>
            <a:ext cx="419223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Рама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Полетный контроллер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Винты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Моторы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АКБ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Плата распределения питания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Регуляторы скорости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Пульт радио управления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Радио-приемник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Комплект проводов</a:t>
            </a:r>
          </a:p>
        </p:txBody>
      </p:sp>
      <p:sp>
        <p:nvSpPr>
          <p:cNvPr id="1048635" name="Овал 8"/>
          <p:cNvSpPr/>
          <p:nvPr/>
        </p:nvSpPr>
        <p:spPr>
          <a:xfrm>
            <a:off x="5959699" y="3244334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048636" name="Овал 12"/>
          <p:cNvSpPr/>
          <p:nvPr/>
        </p:nvSpPr>
        <p:spPr>
          <a:xfrm>
            <a:off x="8498446" y="1619446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48637" name="Овал 13"/>
          <p:cNvSpPr/>
          <p:nvPr/>
        </p:nvSpPr>
        <p:spPr>
          <a:xfrm>
            <a:off x="5879199" y="6021874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48638" name="Овал 14"/>
          <p:cNvSpPr/>
          <p:nvPr/>
        </p:nvSpPr>
        <p:spPr>
          <a:xfrm>
            <a:off x="4902013" y="4525778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48639" name="Овал 15"/>
          <p:cNvSpPr/>
          <p:nvPr/>
        </p:nvSpPr>
        <p:spPr>
          <a:xfrm>
            <a:off x="5953255" y="119050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48640" name="Овал 16"/>
          <p:cNvSpPr/>
          <p:nvPr/>
        </p:nvSpPr>
        <p:spPr>
          <a:xfrm>
            <a:off x="8482344" y="361602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048641" name="Овал 17"/>
          <p:cNvSpPr/>
          <p:nvPr/>
        </p:nvSpPr>
        <p:spPr>
          <a:xfrm>
            <a:off x="7775616" y="4287513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048642" name="Овал 18"/>
          <p:cNvSpPr/>
          <p:nvPr/>
        </p:nvSpPr>
        <p:spPr>
          <a:xfrm>
            <a:off x="3452061" y="1960750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pic>
        <p:nvPicPr>
          <p:cNvPr id="2097173" name="Picture 8" descr="Картинки по запросу flysky радиоприемни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225" y="1432417"/>
            <a:ext cx="1203551" cy="1604735"/>
          </a:xfrm>
          <a:prstGeom prst="rect">
            <a:avLst/>
          </a:prstGeom>
          <a:noFill/>
        </p:spPr>
      </p:pic>
      <p:sp>
        <p:nvSpPr>
          <p:cNvPr id="1048643" name="Овал 20"/>
          <p:cNvSpPr/>
          <p:nvPr/>
        </p:nvSpPr>
        <p:spPr>
          <a:xfrm>
            <a:off x="4798990" y="2057331"/>
            <a:ext cx="367048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pic>
        <p:nvPicPr>
          <p:cNvPr id="2097174" name="Picture 10" descr="Картинки по запросу провод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805" y="237435"/>
            <a:ext cx="1118233" cy="1253578"/>
          </a:xfrm>
          <a:prstGeom prst="rect">
            <a:avLst/>
          </a:prstGeom>
          <a:noFill/>
        </p:spPr>
      </p:pic>
      <p:sp>
        <p:nvSpPr>
          <p:cNvPr id="1048644" name="Овал 22"/>
          <p:cNvSpPr/>
          <p:nvPr/>
        </p:nvSpPr>
        <p:spPr>
          <a:xfrm>
            <a:off x="4922948" y="574116"/>
            <a:ext cx="513147" cy="5034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386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8" descr="Картинки по запросу камера на коптер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569" y="2993248"/>
            <a:ext cx="1943103" cy="2091936"/>
          </a:xfrm>
          <a:prstGeom prst="rect">
            <a:avLst/>
          </a:prstGeom>
          <a:noFill/>
        </p:spPr>
      </p:pic>
      <p:sp>
        <p:nvSpPr>
          <p:cNvPr id="1048647" name="Заголовок 1"/>
          <p:cNvSpPr>
            <a:spLocks noGrp="1"/>
          </p:cNvSpPr>
          <p:nvPr>
            <p:ph type="title"/>
          </p:nvPr>
        </p:nvSpPr>
        <p:spPr>
          <a:xfrm>
            <a:off x="242370" y="466471"/>
            <a:ext cx="3717970" cy="652306"/>
          </a:xfrm>
        </p:spPr>
        <p:txBody>
          <a:bodyPr>
            <a:noAutofit/>
          </a:bodyPr>
          <a:lstStyle/>
          <a:p>
            <a:r>
              <a:rPr lang="ru-RU" sz="3200" dirty="0"/>
              <a:t>Дополнительная аппаратура</a:t>
            </a:r>
          </a:p>
        </p:txBody>
      </p:sp>
      <p:sp>
        <p:nvSpPr>
          <p:cNvPr id="1048648" name="Прямоугольник 5"/>
          <p:cNvSpPr/>
          <p:nvPr/>
        </p:nvSpPr>
        <p:spPr>
          <a:xfrm>
            <a:off x="408579" y="1812245"/>
            <a:ext cx="4051687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FPV </a:t>
            </a:r>
            <a:r>
              <a:rPr lang="ru-RU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аппаратура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Видеочки</a:t>
            </a:r>
            <a:endParaRPr lang="ru-RU" sz="2000" dirty="0">
              <a:solidFill>
                <a:srgbClr val="000000"/>
              </a:solidFill>
              <a:latin typeface="Bahnschrift Condensed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Тепловизор</a:t>
            </a:r>
            <a:endParaRPr lang="ru-RU" sz="2000" dirty="0">
              <a:solidFill>
                <a:srgbClr val="000000"/>
              </a:solidFill>
              <a:latin typeface="Bahnschrift Condensed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Ультразвуковой датчик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Датчик температуры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Камеры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Захваты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Вычислительные платформы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И другое, в зависимости от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Bahnschrift Condensed" pitchFamily="34" charset="0"/>
                <a:ea typeface="Verdana" panose="020B0604030504040204" pitchFamily="34" charset="0"/>
                <a:cs typeface="Times New Roman" pitchFamily="18" charset="0"/>
              </a:rPr>
              <a:t>назначения аппарата</a:t>
            </a:r>
          </a:p>
          <a:p>
            <a:pPr algn="ctr"/>
            <a:endParaRPr lang="ru-RU" sz="20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0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641" y="0"/>
            <a:ext cx="3139360" cy="3962994"/>
          </a:xfrm>
          <a:prstGeom prst="rect">
            <a:avLst/>
          </a:prstGeom>
        </p:spPr>
      </p:pic>
      <p:pic>
        <p:nvPicPr>
          <p:cNvPr id="2097181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896" y="792624"/>
            <a:ext cx="1155745" cy="1405561"/>
          </a:xfrm>
          <a:prstGeom prst="rect">
            <a:avLst/>
          </a:prstGeom>
        </p:spPr>
      </p:pic>
      <p:pic>
        <p:nvPicPr>
          <p:cNvPr id="2097182" name="Picture 2" descr="Картинки по запросу тепловизор на копте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124" y="4984124"/>
            <a:ext cx="3232436" cy="1873876"/>
          </a:xfrm>
          <a:prstGeom prst="rect">
            <a:avLst/>
          </a:prstGeom>
          <a:noFill/>
        </p:spPr>
      </p:pic>
      <p:pic>
        <p:nvPicPr>
          <p:cNvPr id="2097183" name="Picture 4" descr="Картинки по запросу ультразвуковой датчик на копте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275" y="3612820"/>
            <a:ext cx="1168725" cy="1371304"/>
          </a:xfrm>
          <a:prstGeom prst="rect">
            <a:avLst/>
          </a:prstGeom>
          <a:noFill/>
        </p:spPr>
      </p:pic>
      <p:pic>
        <p:nvPicPr>
          <p:cNvPr id="2097184" name="Picture 6" descr="Картинки по запросу очки коптер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112" y="3765695"/>
            <a:ext cx="1248226" cy="1065555"/>
          </a:xfrm>
          <a:prstGeom prst="rect">
            <a:avLst/>
          </a:prstGeom>
          <a:noFill/>
        </p:spPr>
      </p:pic>
      <p:pic>
        <p:nvPicPr>
          <p:cNvPr id="2097186" name="Picture 10" descr="Картинки по запросу механический захват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569" y="980414"/>
            <a:ext cx="813783" cy="200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0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45314"/>
            <a:ext cx="8064896" cy="11755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+mj-lt"/>
                <a:cs typeface="Times New Roman" pitchFamily="18" charset="0"/>
              </a:rPr>
              <a:t>Рама</a:t>
            </a:r>
            <a:r>
              <a:rPr lang="ru-RU" sz="2400" dirty="0">
                <a:latin typeface="+mj-lt"/>
                <a:cs typeface="Times New Roman" pitchFamily="18" charset="0"/>
              </a:rPr>
              <a:t> - деталь, к которой присоединяются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+mj-lt"/>
                <a:cs typeface="Times New Roman" pitchFamily="18" charset="0"/>
              </a:rPr>
              <a:t>все части квадрокоптера.</a:t>
            </a:r>
          </a:p>
        </p:txBody>
      </p:sp>
      <p:pic>
        <p:nvPicPr>
          <p:cNvPr id="5122" name="Picture 2" descr="C:\Users\User\Downloads\24172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84" y="2564904"/>
            <a:ext cx="5040560" cy="36863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564904"/>
            <a:ext cx="36724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tx2"/>
                </a:solidFill>
                <a:cs typeface="Times New Roman" pitchFamily="18" charset="0"/>
              </a:rPr>
              <a:t>Требования:</a:t>
            </a:r>
          </a:p>
          <a:p>
            <a:pPr marL="457200" indent="-457200">
              <a:buAutoNum type="arabicParenR"/>
            </a:pPr>
            <a:r>
              <a:rPr lang="ru-RU" sz="2300" dirty="0">
                <a:cs typeface="Times New Roman" pitchFamily="18" charset="0"/>
              </a:rPr>
              <a:t>Высокая прочность</a:t>
            </a:r>
          </a:p>
          <a:p>
            <a:pPr marL="457200" indent="-457200">
              <a:buAutoNum type="arabicParenR"/>
            </a:pPr>
            <a:r>
              <a:rPr lang="ru-RU" sz="2300" dirty="0">
                <a:cs typeface="Times New Roman" pitchFamily="18" charset="0"/>
              </a:rPr>
              <a:t>Малый вес</a:t>
            </a:r>
          </a:p>
        </p:txBody>
      </p:sp>
    </p:spTree>
    <p:extLst>
      <p:ext uri="{BB962C8B-B14F-4D97-AF65-F5344CB8AC3E}">
        <p14:creationId xmlns:p14="http://schemas.microsoft.com/office/powerpoint/2010/main" val="28816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482" y="980728"/>
            <a:ext cx="896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Полетный контроллер </a:t>
            </a:r>
            <a:r>
              <a:rPr lang="ru-RU" sz="2400" dirty="0"/>
              <a:t>обеспечивает управление и стабилизацию в полёте. К нему при помощи шлейфа подключается барометр, </a:t>
            </a:r>
            <a:r>
              <a:rPr lang="en-US" sz="2400" dirty="0"/>
              <a:t>GPS</a:t>
            </a:r>
            <a:r>
              <a:rPr lang="ru-RU" sz="2400" dirty="0"/>
              <a:t>, акселерометр и моторы.</a:t>
            </a:r>
          </a:p>
        </p:txBody>
      </p:sp>
      <p:pic>
        <p:nvPicPr>
          <p:cNvPr id="2050" name="Picture 2" descr="C:\Users\User\Downloads\kva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538455"/>
            <a:ext cx="5400600" cy="4090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109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30711"/>
            <a:ext cx="3240360" cy="2374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49214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83088"/>
            <a:ext cx="3312368" cy="2215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052778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cs typeface="Times New Roman" pitchFamily="18" charset="0"/>
              </a:rPr>
              <a:t>Бесколлекторные</a:t>
            </a:r>
            <a:r>
              <a:rPr lang="ru-RU" sz="2000" b="1" dirty="0">
                <a:cs typeface="Times New Roman" pitchFamily="18" charset="0"/>
              </a:rPr>
              <a:t>:</a:t>
            </a:r>
            <a:endParaRPr lang="ru-RU" b="1" dirty="0">
              <a:cs typeface="Times New Roman" pitchFamily="18" charset="0"/>
            </a:endParaRPr>
          </a:p>
          <a:p>
            <a:r>
              <a:rPr lang="ru-RU" sz="2000" dirty="0">
                <a:cs typeface="Times New Roman" pitchFamily="18" charset="0"/>
              </a:rPr>
              <a:t>Обеспечивают хорошую тягу, имеют большой срок службы.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4704526"/>
            <a:ext cx="4752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  <a:cs typeface="Times New Roman" pitchFamily="18" charset="0"/>
              </a:rPr>
              <a:t>Коллекторные</a:t>
            </a:r>
          </a:p>
          <a:p>
            <a:r>
              <a:rPr lang="ru-RU" sz="2000" dirty="0">
                <a:latin typeface="+mj-lt"/>
                <a:cs typeface="Times New Roman" pitchFamily="18" charset="0"/>
              </a:rPr>
              <a:t>Подходят для лёгких БПЛА. </a:t>
            </a:r>
          </a:p>
          <a:p>
            <a:r>
              <a:rPr lang="ru-RU" sz="2000" dirty="0">
                <a:latin typeface="+mj-lt"/>
                <a:cs typeface="Times New Roman" pitchFamily="18" charset="0"/>
              </a:rPr>
              <a:t>Довольно быстро выходит из строя.</a:t>
            </a:r>
          </a:p>
          <a:p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br>
              <a:rPr lang="ru-RU" dirty="0"/>
            </a:br>
            <a:br>
              <a:rPr lang="ru-RU" sz="800" dirty="0"/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Двигатели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br>
              <a:rPr lang="ru-RU" dirty="0"/>
            </a:br>
            <a:br>
              <a:rPr lang="ru-RU" sz="800" dirty="0"/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Двигатели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932" y="4192339"/>
            <a:ext cx="866154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/>
              <a:t>BR (BR – </a:t>
            </a:r>
            <a:r>
              <a:rPr lang="ru-RU" sz="2200" dirty="0" err="1"/>
              <a:t>Brushless</a:t>
            </a:r>
            <a:r>
              <a:rPr lang="ru-RU" sz="2200" dirty="0"/>
              <a:t> (бесщеточный, т.е. </a:t>
            </a:r>
            <a:r>
              <a:rPr lang="ru-RU" sz="2200" dirty="0" err="1"/>
              <a:t>бесколлекторный</a:t>
            </a:r>
            <a:r>
              <a:rPr lang="ru-RU" sz="2200" dirty="0"/>
              <a:t>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/>
              <a:t>2204 – диаметр и высота статора (22 и 4 мм);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/>
              <a:t>2300KV – число оборотов двигателя в минуту при подаче на него 1 В. По этому параметру в основном подбирается двигатель;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/>
              <a:t>CW и CCW – (</a:t>
            </a:r>
            <a:r>
              <a:rPr lang="ru-RU" sz="2200" dirty="0" err="1"/>
              <a:t>Clockwise</a:t>
            </a:r>
            <a:r>
              <a:rPr lang="ru-RU" sz="2200" dirty="0"/>
              <a:t> и </a:t>
            </a:r>
            <a:r>
              <a:rPr lang="ru-RU" sz="2200" dirty="0" err="1"/>
              <a:t>Counter-clockwise</a:t>
            </a:r>
            <a:r>
              <a:rPr lang="ru-RU" sz="2200" dirty="0"/>
              <a:t>) вращение мотора по часовой и против часовой стрелки.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598" y="1337207"/>
            <a:ext cx="6566804" cy="28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3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pic>
        <p:nvPicPr>
          <p:cNvPr id="8" name="Picture 2" descr="pic_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99616"/>
            <a:ext cx="3528392" cy="1547541"/>
          </a:xfrm>
          <a:prstGeom prst="roundRect">
            <a:avLst>
              <a:gd name="adj" fmla="val 41342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2" descr="pic_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758" y="1988840"/>
            <a:ext cx="3277712" cy="1922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2" descr="pic_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2"/>
            <a:ext cx="5384800" cy="2557463"/>
          </a:xfrm>
          <a:prstGeom prst="roundRect">
            <a:avLst>
              <a:gd name="adj" fmla="val 41342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638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br>
              <a:rPr lang="ru-RU" dirty="0"/>
            </a:br>
            <a:br>
              <a:rPr lang="ru-RU" sz="800" dirty="0"/>
            </a:b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Двигатели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059" y="1386805"/>
            <a:ext cx="7107882" cy="50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80728"/>
            <a:ext cx="7704856" cy="13681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>
                <a:latin typeface="+mj-lt"/>
                <a:cs typeface="Times New Roman" pitchFamily="18" charset="0"/>
              </a:rPr>
              <a:t>Аккумулятор (АКБ):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100" dirty="0">
                <a:latin typeface="+mj-lt"/>
                <a:cs typeface="Times New Roman" pitchFamily="18" charset="0"/>
              </a:rPr>
              <a:t>В основном используются литий-полимерные (</a:t>
            </a:r>
            <a:r>
              <a:rPr lang="en-US" sz="2100" dirty="0">
                <a:latin typeface="+mj-lt"/>
                <a:cs typeface="Times New Roman" pitchFamily="18" charset="0"/>
              </a:rPr>
              <a:t>Li-Po</a:t>
            </a:r>
            <a:r>
              <a:rPr lang="ru-RU" sz="2100" dirty="0">
                <a:latin typeface="+mj-lt"/>
                <a:cs typeface="Times New Roman" pitchFamily="18" charset="0"/>
              </a:rPr>
              <a:t>) аккумуляторы. Имеют низкий уровень саморазрядки и </a:t>
            </a:r>
            <a:r>
              <a:rPr lang="ru-RU" sz="2100" dirty="0">
                <a:cs typeface="Times New Roman" pitchFamily="18" charset="0"/>
              </a:rPr>
              <a:t>стабильное напряжение</a:t>
            </a:r>
            <a:r>
              <a:rPr lang="ru-RU" sz="2100" dirty="0">
                <a:latin typeface="+mj-lt"/>
                <a:cs typeface="Times New Roman" pitchFamily="18" charset="0"/>
              </a:rPr>
              <a:t>, можно использовать в большом диапазоне температур.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444" y="2132857"/>
            <a:ext cx="3226975" cy="188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582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Li-ion</a:t>
            </a:r>
            <a:r>
              <a:rPr lang="ru-RU" dirty="0"/>
              <a:t> (форм фактор 18650) – менее </a:t>
            </a:r>
            <a:r>
              <a:rPr lang="ru-RU" dirty="0" err="1"/>
              <a:t>распространенны</a:t>
            </a:r>
            <a:r>
              <a:rPr lang="ru-RU" dirty="0"/>
              <a:t>, как правило используются для БПЛА, рассчитанных на долгий полет.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260" y="4679380"/>
            <a:ext cx="2461518" cy="209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9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80728"/>
            <a:ext cx="7704856" cy="13681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>
                <a:latin typeface="+mj-lt"/>
                <a:cs typeface="Times New Roman" pitchFamily="18" charset="0"/>
              </a:rPr>
              <a:t>Обозначение: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dirty="0"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571999" cy="267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1500068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000" b="1" dirty="0"/>
              <a:t>5000 </a:t>
            </a:r>
            <a:r>
              <a:rPr lang="en-US" sz="2000" b="1" dirty="0" err="1"/>
              <a:t>mAh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ru-RU" sz="2000" dirty="0"/>
              <a:t>емкость в мА*ч (миллиампер в час). Это ток, выдаваемый аккумулятором за 1 ч.</a:t>
            </a:r>
          </a:p>
          <a:p>
            <a:pPr>
              <a:spcAft>
                <a:spcPts val="2400"/>
              </a:spcAft>
            </a:pPr>
            <a:r>
              <a:rPr lang="ru-RU" sz="2000" b="1" dirty="0"/>
              <a:t>40-50С</a:t>
            </a:r>
            <a:r>
              <a:rPr lang="ru-RU" sz="2000" dirty="0"/>
              <a:t> – </a:t>
            </a:r>
            <a:r>
              <a:rPr lang="ru-RU" sz="2000" dirty="0" err="1"/>
              <a:t>токоотдача</a:t>
            </a:r>
            <a:r>
              <a:rPr lang="ru-RU" sz="2000" dirty="0"/>
              <a:t> (С-рейтинг) – макс. разрядный ток.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729226"/>
            <a:ext cx="77048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5 </a:t>
            </a:r>
            <a:r>
              <a:rPr lang="en-US" sz="2000" b="1" dirty="0"/>
              <a:t>Cells 14.8V </a:t>
            </a:r>
            <a:r>
              <a:rPr lang="en-US" sz="2000" dirty="0"/>
              <a:t>– </a:t>
            </a:r>
            <a:r>
              <a:rPr lang="ru-RU" sz="2000" dirty="0"/>
              <a:t>количество ячеек (банок). Каждая банка имеет номинальное напряжение 3,7 В и максимальное 4,2 В. 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Если количество банок не указано на АКБ, то его легко определить: надо из числа проводов на балансном разъеме вычесть один.</a:t>
            </a:r>
          </a:p>
          <a:p>
            <a:pPr>
              <a:spcAft>
                <a:spcPts val="600"/>
              </a:spcAft>
            </a:pPr>
            <a:r>
              <a:rPr lang="ru-RU" sz="2000" dirty="0" err="1"/>
              <a:t>Lipo</a:t>
            </a:r>
            <a:r>
              <a:rPr lang="ru-RU" sz="2000" dirty="0"/>
              <a:t> работают в диапазоне напряжений 3..4,2 В. Разряд ниже 3 В может вызвать потерю емкости АКБ, а перезаряд свыше 4,2 В может привести к возгоранию АКБ.</a:t>
            </a:r>
          </a:p>
        </p:txBody>
      </p:sp>
    </p:spTree>
    <p:extLst>
      <p:ext uri="{BB962C8B-B14F-4D97-AF65-F5344CB8AC3E}">
        <p14:creationId xmlns:p14="http://schemas.microsoft.com/office/powerpoint/2010/main" val="4927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3891633" cy="7920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cs typeface="Times New Roman" pitchFamily="18" charset="0"/>
              </a:rPr>
              <a:t>Пропеллеры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42493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Преобразуют энергию мотора в подъёмную силу.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Вращаются как по часовой, так и против часовой стрелки.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Имеют две, три и более лопастей.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2977"/>
            <a:ext cx="8064895" cy="2304256"/>
          </a:xfrm>
          <a:prstGeom prst="roundRect">
            <a:avLst>
              <a:gd name="adj" fmla="val 33936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" y="5496795"/>
            <a:ext cx="6779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небольших БПЛА в основном используется пластик, он недорогой, прочный и при этом такой винт имеет отличные тяговые характеристики. Для крупных и дорогих </a:t>
            </a:r>
            <a:r>
              <a:rPr lang="ru-RU" dirty="0" err="1"/>
              <a:t>коптеров</a:t>
            </a:r>
            <a:r>
              <a:rPr lang="ru-RU" dirty="0"/>
              <a:t> используют карбон, он легче. </a:t>
            </a:r>
          </a:p>
        </p:txBody>
      </p:sp>
    </p:spTree>
    <p:extLst>
      <p:ext uri="{BB962C8B-B14F-4D97-AF65-F5344CB8AC3E}">
        <p14:creationId xmlns:p14="http://schemas.microsoft.com/office/powerpoint/2010/main" val="19645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3891633" cy="7920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cs typeface="Times New Roman" pitchFamily="18" charset="0"/>
              </a:rPr>
              <a:t>Пропеллеры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932" y="1988840"/>
            <a:ext cx="71493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300" b="1" dirty="0"/>
              <a:t>Обозначение: 5030</a:t>
            </a:r>
            <a:endParaRPr lang="en-US" sz="2300" b="1" dirty="0"/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300" b="1" dirty="0"/>
              <a:t>50 - диаметр</a:t>
            </a:r>
            <a:r>
              <a:rPr lang="ru-RU" sz="2300" dirty="0"/>
              <a:t> 5 дюймов.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300" b="1" dirty="0"/>
              <a:t>30 - шаг</a:t>
            </a:r>
            <a:r>
              <a:rPr lang="en-US" sz="2300" b="1" dirty="0"/>
              <a:t> </a:t>
            </a:r>
            <a:r>
              <a:rPr lang="ru-RU" sz="2300" dirty="0"/>
              <a:t>3 дюйма - это расстояние, которое пропеллер пройдет в твердой среде за один оборот. Величина шага определяется углом установки лопастей, т.е. чем больше шаг, тем больше наклон лопасти относительно плоскости вращения пропеллера.</a:t>
            </a:r>
          </a:p>
        </p:txBody>
      </p:sp>
    </p:spTree>
    <p:extLst>
      <p:ext uri="{BB962C8B-B14F-4D97-AF65-F5344CB8AC3E}">
        <p14:creationId xmlns:p14="http://schemas.microsoft.com/office/powerpoint/2010/main" val="37567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792088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+mj-lt"/>
                <a:cs typeface="Times New Roman" pitchFamily="18" charset="0"/>
              </a:rPr>
              <a:t>Электронный регулятор скорости </a:t>
            </a:r>
            <a:r>
              <a:rPr lang="ru-RU" sz="2400" dirty="0">
                <a:latin typeface="+mj-lt"/>
                <a:cs typeface="Times New Roman" pitchFamily="18" charset="0"/>
              </a:rPr>
              <a:t>- передача оборотов на мотор</a:t>
            </a:r>
            <a:r>
              <a:rPr lang="en-US" sz="2400" dirty="0">
                <a:latin typeface="+mj-lt"/>
                <a:cs typeface="Times New Roman" pitchFamily="18" charset="0"/>
              </a:rPr>
              <a:t>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27124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4476750"/>
            <a:ext cx="8096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932" y="968307"/>
            <a:ext cx="750942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30А – </a:t>
            </a:r>
            <a:r>
              <a:rPr lang="en-US" sz="2400" dirty="0"/>
              <a:t>max </a:t>
            </a:r>
            <a:r>
              <a:rPr lang="ru-RU" sz="2400" dirty="0"/>
              <a:t>ток в А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2-4S LIPO - рекомендованное напряжение </a:t>
            </a:r>
            <a:r>
              <a:rPr lang="en-US" sz="2400" dirty="0"/>
              <a:t>Li-Po</a:t>
            </a:r>
            <a:r>
              <a:rPr lang="ru-RU" sz="2400" dirty="0"/>
              <a:t> аккумулятора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542" y="2564904"/>
            <a:ext cx="38862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932" y="980728"/>
            <a:ext cx="6933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ESC могут быть со встроенным понижающим регулятором напряжения на 5 В (</a:t>
            </a:r>
            <a:r>
              <a:rPr lang="en-US" sz="2400" dirty="0"/>
              <a:t>BEC </a:t>
            </a:r>
            <a:r>
              <a:rPr lang="ru-RU" sz="2400" dirty="0"/>
              <a:t>- </a:t>
            </a:r>
            <a:r>
              <a:rPr lang="en-US" sz="2400" dirty="0"/>
              <a:t>Battery Elimination Circuit</a:t>
            </a:r>
            <a:r>
              <a:rPr lang="ru-RU" sz="2400" dirty="0"/>
              <a:t>), такие регуляторы могут питать к примеру радиоприемник, но на </a:t>
            </a:r>
            <a:r>
              <a:rPr lang="ru-RU" sz="2400" dirty="0" err="1"/>
              <a:t>мультикоптерах</a:t>
            </a:r>
            <a:r>
              <a:rPr lang="ru-RU" sz="2400" dirty="0"/>
              <a:t> они практически не используются, создавались они для авиа- и автомоделей.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352928" cy="265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7629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  <a:cs typeface="Times New Roman" pitchFamily="18" charset="0"/>
              </a:rPr>
              <a:t>Камера</a:t>
            </a:r>
            <a:r>
              <a:rPr lang="ru-RU" sz="2400" dirty="0">
                <a:latin typeface="+mj-lt"/>
                <a:cs typeface="Times New Roman" pitchFamily="18" charset="0"/>
              </a:rPr>
              <a:t> для фото- и видеосъёмки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31" y="1916832"/>
            <a:ext cx="2624731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4308412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09" y="4268210"/>
            <a:ext cx="22288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0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207490_8ff3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3084490"/>
            <a:ext cx="3240360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FPV </a:t>
            </a:r>
            <a:r>
              <a:rPr lang="ru-RU" sz="24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шлем (очки) 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- у</a:t>
            </a:r>
            <a:r>
              <a:rPr lang="ru-RU" sz="2400" dirty="0">
                <a:latin typeface="+mj-lt"/>
                <a:cs typeface="Times New Roman" pitchFamily="18" charset="0"/>
              </a:rPr>
              <a:t>стройство на которое передаётся видеопоток в реальном времени, которое отображается на встроенном экране. Благодаря </a:t>
            </a:r>
            <a:r>
              <a:rPr lang="en-US" sz="2400" dirty="0">
                <a:latin typeface="+mj-lt"/>
                <a:cs typeface="Times New Roman" pitchFamily="18" charset="0"/>
              </a:rPr>
              <a:t>FPV </a:t>
            </a:r>
            <a:r>
              <a:rPr lang="ru-RU" sz="2400" dirty="0">
                <a:latin typeface="+mj-lt"/>
                <a:cs typeface="Times New Roman" pitchFamily="18" charset="0"/>
              </a:rPr>
              <a:t>шлему создаётся реалистичное погружение в полёт.</a:t>
            </a:r>
            <a:endParaRPr lang="ru-RU" sz="16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29051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9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366" y="980728"/>
            <a:ext cx="78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Вертолеты</a:t>
            </a:r>
          </a:p>
        </p:txBody>
      </p:sp>
      <p:pic>
        <p:nvPicPr>
          <p:cNvPr id="8" name="Picture 2" descr="pic_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99616"/>
            <a:ext cx="3528392" cy="1547541"/>
          </a:xfrm>
          <a:prstGeom prst="roundRect">
            <a:avLst>
              <a:gd name="adj" fmla="val 41342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2" descr="pic_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758" y="1988840"/>
            <a:ext cx="3277712" cy="1922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2" descr="pic_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2"/>
            <a:ext cx="5384800" cy="2557463"/>
          </a:xfrm>
          <a:prstGeom prst="roundRect">
            <a:avLst>
              <a:gd name="adj" fmla="val 41342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322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Устройство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Управление</a:t>
            </a:r>
            <a:endParaRPr lang="ru-RU" sz="2000" dirty="0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Расчет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099" y="2492896"/>
            <a:ext cx="8467144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01147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Самый популярный калькулятор - </a:t>
            </a:r>
            <a:r>
              <a:rPr lang="ru-RU" sz="2000" dirty="0">
                <a:hlinkClick r:id="rId3"/>
              </a:rPr>
              <a:t>www.ecalc.ch</a:t>
            </a:r>
            <a:r>
              <a:rPr lang="ru-RU" sz="2000" dirty="0"/>
              <a:t>. Можно ввести все планируемые параметры </a:t>
            </a:r>
            <a:r>
              <a:rPr lang="ru-RU" sz="2000" dirty="0" err="1"/>
              <a:t>коптера</a:t>
            </a:r>
            <a:r>
              <a:rPr lang="ru-RU" sz="2000" dirty="0"/>
              <a:t>, произвести расчет и получить примерное время полета и совместимость подобранных компонентов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6182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932" y="1556792"/>
            <a:ext cx="86615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Основные настройки: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Полный вес модели. </a:t>
            </a:r>
            <a:r>
              <a:rPr lang="ru-RU" sz="2400" dirty="0"/>
              <a:t>Можно указывать без ВМГ - калькулятор сам считает ее вес;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Количество винтов </a:t>
            </a:r>
            <a:r>
              <a:rPr lang="ru-RU" sz="2400" dirty="0"/>
              <a:t>– для простоты в нижнем правом углу калькулятор рисует полученную конфигурацию;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Размеры рамы </a:t>
            </a:r>
            <a:r>
              <a:rPr lang="ru-RU" sz="2400" dirty="0"/>
              <a:t>– расстояние по диагонали между осями  моторов;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Аккумулятор (АКБ) </a:t>
            </a:r>
            <a:r>
              <a:rPr lang="ru-RU" sz="2400" dirty="0"/>
              <a:t>– из списка выбираем нужный, или максимально похожий АКБ и состояние заряда «номинал», в поле «P» пишем количество параллельно соединенных АКБ (для схемы с несколькими АКБ);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Расчет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932" y="1556792"/>
            <a:ext cx="86615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Основные настройки: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Регулятор (ESC) </a:t>
            </a:r>
            <a:r>
              <a:rPr lang="ru-RU" sz="2400" dirty="0"/>
              <a:t>- из списка выбираем свой регулятор скорости или любой с аналогичными параметрами.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В </a:t>
            </a:r>
            <a:r>
              <a:rPr lang="ru-RU" sz="2400" b="1" dirty="0"/>
              <a:t>навесном оборудовании </a:t>
            </a:r>
            <a:r>
              <a:rPr lang="ru-RU" sz="2400" dirty="0"/>
              <a:t>пишем суммарное потребление и вес всего дополнительного оборудования, например, камера, светодиодные ленты, механизмы сброса груза и другое.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Мотор</a:t>
            </a:r>
            <a:r>
              <a:rPr lang="ru-RU" sz="2400" dirty="0"/>
              <a:t> - выбираем из предложенного списка, если нужного нет, то максимально похожий по параметрам.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Пропеллер</a:t>
            </a:r>
            <a:r>
              <a:rPr lang="ru-RU" sz="2400" dirty="0"/>
              <a:t> – выбирается тип пропеллера из списка. Угол кручения (угол атаки), диаметр винта и его шаг можно узнать из спецификации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Расчет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932" y="1556792"/>
            <a:ext cx="8661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Далее можно нажать кнопку «Рассчитать» и смотреть результаты. Расчет примерный и не дает 100% результатов, но хорошо показывает как изменяются характеристики </a:t>
            </a:r>
            <a:r>
              <a:rPr lang="ru-RU" sz="2400" dirty="0" err="1"/>
              <a:t>коптера</a:t>
            </a:r>
            <a:r>
              <a:rPr lang="ru-RU" sz="2400" dirty="0"/>
              <a:t> при изменении его компонентов.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82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Расчет квадрокоптера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pic>
        <p:nvPicPr>
          <p:cNvPr id="6" name="Picture 2" descr="pic_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94" y="1772816"/>
            <a:ext cx="3426795" cy="17303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2" descr="pic_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823" y="2636911"/>
            <a:ext cx="3548757" cy="19140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3" descr="pic_1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936303" cy="23762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682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366" y="980728"/>
            <a:ext cx="787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+mj-lt"/>
                <a:cs typeface="Times New Roman" panose="02020603050405020304" pitchFamily="18" charset="0"/>
              </a:rPr>
              <a:t>Мультироторы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2" descr="pic_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94" y="1772816"/>
            <a:ext cx="3426795" cy="17303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2" descr="pic_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823" y="2636911"/>
            <a:ext cx="3548757" cy="19140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3" descr="pic_1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936303" cy="23762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589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31" y="2060848"/>
            <a:ext cx="6455241" cy="33275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28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/>
            <a:r>
              <a:rPr lang="ru-RU" sz="3600" dirty="0"/>
              <a:t>Типы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>БПЛА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366" y="980728"/>
            <a:ext cx="787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Аэростаты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31" y="2060848"/>
            <a:ext cx="6455241" cy="33275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458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1319</Words>
  <Application>Microsoft Office PowerPoint</Application>
  <PresentationFormat>Экран (4:3)</PresentationFormat>
  <Paragraphs>211</Paragraphs>
  <Slides>54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Bahnschrift Condensed</vt:lpstr>
      <vt:lpstr>Calibri</vt:lpstr>
      <vt:lpstr>Times New Roman</vt:lpstr>
      <vt:lpstr>Trebuchet MS</vt:lpstr>
      <vt:lpstr>Wingdings 3</vt:lpstr>
      <vt:lpstr>Аспект</vt:lpstr>
      <vt:lpstr>Беспилотный летательный аппарат (БПЛА)*</vt:lpstr>
      <vt:lpstr>Типы БПЛА</vt:lpstr>
      <vt:lpstr>Типы БПЛА</vt:lpstr>
      <vt:lpstr>Типы БПЛА</vt:lpstr>
      <vt:lpstr>Типы БПЛА</vt:lpstr>
      <vt:lpstr>Типы БПЛА</vt:lpstr>
      <vt:lpstr>Типы БПЛА</vt:lpstr>
      <vt:lpstr>Типы БПЛА</vt:lpstr>
      <vt:lpstr>Типы БПЛА</vt:lpstr>
      <vt:lpstr>Типы БПЛА</vt:lpstr>
      <vt:lpstr>Типы БПЛА</vt:lpstr>
      <vt:lpstr>Типы БПЛА</vt:lpstr>
      <vt:lpstr>Типы БПЛА</vt:lpstr>
      <vt:lpstr>Применение БПЛА</vt:lpstr>
      <vt:lpstr>Презентация PowerPoint</vt:lpstr>
      <vt:lpstr>Презентация PowerPoint</vt:lpstr>
      <vt:lpstr>Презентация PowerPoint</vt:lpstr>
      <vt:lpstr>История</vt:lpstr>
      <vt:lpstr>История</vt:lpstr>
      <vt:lpstr>История</vt:lpstr>
      <vt:lpstr>История</vt:lpstr>
      <vt:lpstr>Перспективы</vt:lpstr>
      <vt:lpstr>Перспективы</vt:lpstr>
      <vt:lpstr>Перспективы</vt:lpstr>
      <vt:lpstr>Перспективы</vt:lpstr>
      <vt:lpstr>Перспективы</vt:lpstr>
      <vt:lpstr>Управление квадрокоптером</vt:lpstr>
      <vt:lpstr>Управление квадрокоптером</vt:lpstr>
      <vt:lpstr>Управление квадрокоптером</vt:lpstr>
      <vt:lpstr>Управление квадрокоптером</vt:lpstr>
      <vt:lpstr>Управление квадрокоптером</vt:lpstr>
      <vt:lpstr>Управление квадрокоптером</vt:lpstr>
      <vt:lpstr>Управление квадрокоптером</vt:lpstr>
      <vt:lpstr>Основные части квадрокоптера</vt:lpstr>
      <vt:lpstr>Дополнительная аппаратура</vt:lpstr>
      <vt:lpstr>Устройство квадрокоптера</vt:lpstr>
      <vt:lpstr>Устройство квадрокоптера</vt:lpstr>
      <vt:lpstr>Устройство квадрокоптера  Двигатели</vt:lpstr>
      <vt:lpstr>Устройство квадрокоптера  Двигатели</vt:lpstr>
      <vt:lpstr>Устройство квадрокоптера  Двигатели</vt:lpstr>
      <vt:lpstr>Устройство квадрокоптера</vt:lpstr>
      <vt:lpstr>Устройство квадрокоптера</vt:lpstr>
      <vt:lpstr>Пропеллеры</vt:lpstr>
      <vt:lpstr>Пропеллеры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Квадрокоптер</dc:title>
  <dc:creator>User</dc:creator>
  <cp:lastModifiedBy>Артем Андреевич</cp:lastModifiedBy>
  <cp:revision>70</cp:revision>
  <dcterms:created xsi:type="dcterms:W3CDTF">2019-03-20T08:51:43Z</dcterms:created>
  <dcterms:modified xsi:type="dcterms:W3CDTF">2026-02-25T07:19:16Z</dcterms:modified>
</cp:coreProperties>
</file>