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56"/>
  </p:notesMasterIdLst>
  <p:sldIdLst>
    <p:sldId id="256" r:id="rId2"/>
    <p:sldId id="273" r:id="rId3"/>
    <p:sldId id="293" r:id="rId4"/>
    <p:sldId id="274" r:id="rId5"/>
    <p:sldId id="294" r:id="rId6"/>
    <p:sldId id="275" r:id="rId7"/>
    <p:sldId id="295" r:id="rId8"/>
    <p:sldId id="276" r:id="rId9"/>
    <p:sldId id="296" r:id="rId10"/>
    <p:sldId id="277" r:id="rId11"/>
    <p:sldId id="297" r:id="rId12"/>
    <p:sldId id="278" r:id="rId13"/>
    <p:sldId id="298" r:id="rId14"/>
    <p:sldId id="279" r:id="rId15"/>
    <p:sldId id="282" r:id="rId16"/>
    <p:sldId id="299" r:id="rId17"/>
    <p:sldId id="280" r:id="rId18"/>
    <p:sldId id="257" r:id="rId19"/>
    <p:sldId id="300" r:id="rId20"/>
    <p:sldId id="301" r:id="rId21"/>
    <p:sldId id="302" r:id="rId22"/>
    <p:sldId id="304" r:id="rId23"/>
    <p:sldId id="303" r:id="rId24"/>
    <p:sldId id="305" r:id="rId25"/>
    <p:sldId id="306" r:id="rId26"/>
    <p:sldId id="307" r:id="rId27"/>
    <p:sldId id="259" r:id="rId28"/>
    <p:sldId id="318" r:id="rId29"/>
    <p:sldId id="319" r:id="rId30"/>
    <p:sldId id="320" r:id="rId31"/>
    <p:sldId id="323" r:id="rId32"/>
    <p:sldId id="321" r:id="rId33"/>
    <p:sldId id="322" r:id="rId34"/>
    <p:sldId id="283" r:id="rId35"/>
    <p:sldId id="284" r:id="rId36"/>
    <p:sldId id="260" r:id="rId37"/>
    <p:sldId id="261" r:id="rId38"/>
    <p:sldId id="262" r:id="rId39"/>
    <p:sldId id="309" r:id="rId40"/>
    <p:sldId id="308" r:id="rId41"/>
    <p:sldId id="263" r:id="rId42"/>
    <p:sldId id="313" r:id="rId43"/>
    <p:sldId id="264" r:id="rId44"/>
    <p:sldId id="312" r:id="rId45"/>
    <p:sldId id="265" r:id="rId46"/>
    <p:sldId id="310" r:id="rId47"/>
    <p:sldId id="311" r:id="rId48"/>
    <p:sldId id="266" r:id="rId49"/>
    <p:sldId id="267" r:id="rId50"/>
    <p:sldId id="324" r:id="rId51"/>
    <p:sldId id="314" r:id="rId52"/>
    <p:sldId id="315" r:id="rId53"/>
    <p:sldId id="316" r:id="rId54"/>
    <p:sldId id="317" r:id="rId5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146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FA6C56-798F-4940-A023-DE34A4A7007B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380949-DE80-4313-84E4-F049591F9F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476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380949-DE80-4313-84E4-F049591F9FC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3882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380949-DE80-4313-84E4-F049591F9FCF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3882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380949-DE80-4313-84E4-F049591F9FCF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3882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380949-DE80-4313-84E4-F049591F9FCF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3882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380949-DE80-4313-84E4-F049591F9FCF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3882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380949-DE80-4313-84E4-F049591F9FCF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3882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380949-DE80-4313-84E4-F049591F9FCF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3882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380949-DE80-4313-84E4-F049591F9FC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3882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380949-DE80-4313-84E4-F049591F9FC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3882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380949-DE80-4313-84E4-F049591F9FC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3882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380949-DE80-4313-84E4-F049591F9FC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3882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380949-DE80-4313-84E4-F049591F9FC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3882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380949-DE80-4313-84E4-F049591F9FC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3882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380949-DE80-4313-84E4-F049591F9FCF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388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243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3410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390882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7763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309856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5056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451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43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0396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282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948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67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5291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084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3532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981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708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jpe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gif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calc.ch/" TargetMode="External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0080" y="260648"/>
            <a:ext cx="8244408" cy="1224136"/>
          </a:xfrm>
        </p:spPr>
        <p:txBody>
          <a:bodyPr/>
          <a:lstStyle/>
          <a:p>
            <a:pPr algn="l"/>
            <a:r>
              <a:rPr lang="ru-RU" sz="3200" dirty="0">
                <a:solidFill>
                  <a:schemeClr val="tx1"/>
                </a:solidFill>
              </a:rPr>
              <a:t>Беспилотный летательный аппарат</a:t>
            </a:r>
            <a:br>
              <a:rPr lang="ru-RU" sz="3200" dirty="0">
                <a:solidFill>
                  <a:schemeClr val="tx1"/>
                </a:solidFill>
              </a:rPr>
            </a:br>
            <a:r>
              <a:rPr lang="ru-RU" sz="3200" dirty="0">
                <a:solidFill>
                  <a:schemeClr val="tx1"/>
                </a:solidFill>
              </a:rPr>
              <a:t>(БПЛА)*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88366" y="1790500"/>
            <a:ext cx="44876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+mj-lt"/>
                <a:cs typeface="Times New Roman" panose="02020603050405020304" pitchFamily="18" charset="0"/>
              </a:rPr>
              <a:t>Это летательный аппарат без экипажа на борту.</a:t>
            </a:r>
          </a:p>
        </p:txBody>
      </p:sp>
      <p:pic>
        <p:nvPicPr>
          <p:cNvPr id="12" name="Picture 9" descr="Картинки по запросу дрон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3429000"/>
            <a:ext cx="4252378" cy="262217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11560" y="6381328"/>
            <a:ext cx="54024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* Еще называют </a:t>
            </a:r>
            <a:r>
              <a:rPr lang="ru-RU" dirty="0" err="1"/>
              <a:t>дрон</a:t>
            </a:r>
            <a:r>
              <a:rPr lang="ru-RU" dirty="0"/>
              <a:t> (от англ. </a:t>
            </a:r>
            <a:r>
              <a:rPr lang="ru-RU" i="1" dirty="0" err="1"/>
              <a:t>drone</a:t>
            </a:r>
            <a:r>
              <a:rPr lang="ru-RU" dirty="0"/>
              <a:t> — трутень)</a:t>
            </a:r>
          </a:p>
        </p:txBody>
      </p:sp>
    </p:spTree>
    <p:extLst>
      <p:ext uri="{BB962C8B-B14F-4D97-AF65-F5344CB8AC3E}">
        <p14:creationId xmlns:p14="http://schemas.microsoft.com/office/powerpoint/2010/main" val="2490926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648072"/>
          </a:xfrm>
        </p:spPr>
        <p:txBody>
          <a:bodyPr/>
          <a:lstStyle/>
          <a:p>
            <a:pPr algn="ctr"/>
            <a:r>
              <a:rPr lang="ru-RU" sz="3600" dirty="0"/>
              <a:t>Типы</a:t>
            </a:r>
            <a:r>
              <a:rPr lang="ru-RU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/>
              <a:t>БПЛА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7448" y="2047874"/>
            <a:ext cx="6105802" cy="35413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4828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648072"/>
          </a:xfrm>
        </p:spPr>
        <p:txBody>
          <a:bodyPr/>
          <a:lstStyle/>
          <a:p>
            <a:pPr algn="ctr"/>
            <a:r>
              <a:rPr lang="ru-RU" sz="3600" dirty="0"/>
              <a:t>Типы</a:t>
            </a:r>
            <a:r>
              <a:rPr lang="ru-RU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/>
              <a:t>БПЛА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88366" y="980728"/>
            <a:ext cx="78720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err="1">
                <a:latin typeface="+mj-lt"/>
                <a:cs typeface="Times New Roman" panose="02020603050405020304" pitchFamily="18" charset="0"/>
              </a:rPr>
              <a:t>Энтомоптеры</a:t>
            </a:r>
            <a:endParaRPr lang="ru-RU" sz="2800" b="1" dirty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7448" y="2047874"/>
            <a:ext cx="6105802" cy="35413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7826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648072"/>
          </a:xfrm>
        </p:spPr>
        <p:txBody>
          <a:bodyPr/>
          <a:lstStyle/>
          <a:p>
            <a:pPr algn="ctr"/>
            <a:r>
              <a:rPr lang="ru-RU" sz="3600" dirty="0"/>
              <a:t>Типы</a:t>
            </a:r>
            <a:r>
              <a:rPr lang="ru-RU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/>
              <a:t>БПЛА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9623" y="1844824"/>
            <a:ext cx="6784754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188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648072"/>
          </a:xfrm>
        </p:spPr>
        <p:txBody>
          <a:bodyPr/>
          <a:lstStyle/>
          <a:p>
            <a:pPr algn="ctr"/>
            <a:r>
              <a:rPr lang="ru-RU" sz="3600" dirty="0"/>
              <a:t>Типы</a:t>
            </a:r>
            <a:r>
              <a:rPr lang="ru-RU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/>
              <a:t>БПЛА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88366" y="980728"/>
            <a:ext cx="78720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latin typeface="+mj-lt"/>
                <a:cs typeface="Times New Roman" panose="02020603050405020304" pitchFamily="18" charset="0"/>
              </a:rPr>
              <a:t>Орнитоптеры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9623" y="1844824"/>
            <a:ext cx="6784754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385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-27384"/>
            <a:ext cx="9144000" cy="648072"/>
          </a:xfrm>
        </p:spPr>
        <p:txBody>
          <a:bodyPr/>
          <a:lstStyle/>
          <a:p>
            <a:pPr algn="ctr"/>
            <a:r>
              <a:rPr lang="ru-RU" sz="3600" dirty="0"/>
              <a:t>Применение</a:t>
            </a:r>
            <a:r>
              <a:rPr lang="ru-RU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/>
              <a:t>БПЛА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50814"/>
            <a:ext cx="9144000" cy="6225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459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 txBox="1">
            <a:spLocks/>
          </p:cNvSpPr>
          <p:nvPr/>
        </p:nvSpPr>
        <p:spPr>
          <a:xfrm>
            <a:off x="2299405" y="822191"/>
            <a:ext cx="6089019" cy="224676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000" b="1" dirty="0">
                <a:latin typeface="+mj-lt"/>
              </a:rPr>
              <a:t>1849 г. </a:t>
            </a:r>
            <a:r>
              <a:rPr lang="ru-RU" sz="2000" dirty="0">
                <a:latin typeface="+mj-lt"/>
              </a:rPr>
              <a:t>Восстание в Венеции.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000" dirty="0">
                <a:latin typeface="+mj-lt"/>
              </a:rPr>
              <a:t>Австр. лейтенант Франц фон </a:t>
            </a:r>
            <a:r>
              <a:rPr lang="ru-RU" sz="2000" dirty="0" err="1">
                <a:latin typeface="+mj-lt"/>
              </a:rPr>
              <a:t>Юхатик</a:t>
            </a:r>
            <a:r>
              <a:rPr lang="ru-RU" sz="2000" dirty="0">
                <a:latin typeface="+mj-lt"/>
              </a:rPr>
              <a:t>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000" dirty="0">
                <a:latin typeface="+mj-lt"/>
              </a:rPr>
              <a:t>предложил бомбардировать город с аэростатов.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000" dirty="0">
                <a:latin typeface="+mj-lt"/>
              </a:rPr>
              <a:t>Эффект от бомбардировки был минимален, но вызвал панику среди населения Венеции.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000" dirty="0">
                <a:latin typeface="+mj-lt"/>
              </a:rPr>
              <a:t>Было запущено до 200 аэростатов.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822191"/>
            <a:ext cx="1949782" cy="2246769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6751" y="3140968"/>
            <a:ext cx="3735062" cy="3649086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4"/>
          <p:cNvSpPr txBox="1">
            <a:spLocks/>
          </p:cNvSpPr>
          <p:nvPr/>
        </p:nvSpPr>
        <p:spPr>
          <a:xfrm>
            <a:off x="609599" y="44624"/>
            <a:ext cx="6347713" cy="13208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/>
              <a:t>История</a:t>
            </a:r>
          </a:p>
        </p:txBody>
      </p:sp>
    </p:spTree>
    <p:extLst>
      <p:ext uri="{BB962C8B-B14F-4D97-AF65-F5344CB8AC3E}">
        <p14:creationId xmlns:p14="http://schemas.microsoft.com/office/powerpoint/2010/main" val="19476492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 txBox="1">
            <a:spLocks/>
          </p:cNvSpPr>
          <p:nvPr/>
        </p:nvSpPr>
        <p:spPr>
          <a:xfrm>
            <a:off x="3203848" y="822191"/>
            <a:ext cx="4824536" cy="163121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dirty="0">
                <a:latin typeface="+mj-lt"/>
              </a:rPr>
              <a:t>В 1898 году на выставке изобретений в Нью-Йорке сербский ученый Никола Тесла представил прототип всех будущих радиоуправляемых транспортных средств.</a:t>
            </a:r>
          </a:p>
        </p:txBody>
      </p:sp>
      <p:sp>
        <p:nvSpPr>
          <p:cNvPr id="7" name="Заголовок 4"/>
          <p:cNvSpPr txBox="1">
            <a:spLocks/>
          </p:cNvSpPr>
          <p:nvPr/>
        </p:nvSpPr>
        <p:spPr>
          <a:xfrm>
            <a:off x="609599" y="44624"/>
            <a:ext cx="6347713" cy="13208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/>
              <a:t>История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28D9756-C45D-D1A4-AC7B-F8ED061147C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419" t="4555" r="7176" b="7775"/>
          <a:stretch/>
        </p:blipFill>
        <p:spPr>
          <a:xfrm>
            <a:off x="3347864" y="2562448"/>
            <a:ext cx="3588860" cy="354864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872367"/>
            <a:ext cx="2638425" cy="3019425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0182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6474" y="873968"/>
            <a:ext cx="1952932" cy="262704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2299405" y="1017983"/>
            <a:ext cx="6521067" cy="240065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2000" b="1" dirty="0">
                <a:cs typeface="Times New Roman" pitchFamily="18" charset="0"/>
              </a:rPr>
              <a:t>1910 г. </a:t>
            </a:r>
            <a:r>
              <a:rPr lang="ru-RU" sz="2000" dirty="0">
                <a:latin typeface="+mj-lt"/>
                <a:cs typeface="Times New Roman" pitchFamily="18" charset="0"/>
              </a:rPr>
              <a:t>Чарльз </a:t>
            </a:r>
            <a:r>
              <a:rPr lang="ru-RU" sz="2000" dirty="0" err="1">
                <a:latin typeface="+mj-lt"/>
                <a:cs typeface="Times New Roman" pitchFamily="18" charset="0"/>
              </a:rPr>
              <a:t>Кеттеринг</a:t>
            </a:r>
            <a:r>
              <a:rPr lang="ru-RU" sz="2000" dirty="0">
                <a:latin typeface="+mj-lt"/>
                <a:cs typeface="Times New Roman" pitchFamily="18" charset="0"/>
              </a:rPr>
              <a:t> (США) – первый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000" dirty="0">
                <a:latin typeface="+mj-lt"/>
                <a:cs typeface="Times New Roman" pitchFamily="18" charset="0"/>
              </a:rPr>
              <a:t>самолет-камикадзе, начиненный взрывчаткой.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>
                <a:latin typeface="+mj-lt"/>
                <a:cs typeface="Times New Roman" pitchFamily="18" charset="0"/>
              </a:rPr>
              <a:t>Мог лететь по прямой без пилота некоторое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>
                <a:latin typeface="+mj-lt"/>
                <a:cs typeface="Times New Roman" pitchFamily="18" charset="0"/>
              </a:rPr>
              <a:t>время, затем сбрасывал крылья и падал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000" dirty="0">
                <a:latin typeface="+mj-lt"/>
                <a:cs typeface="Times New Roman" pitchFamily="18" charset="0"/>
              </a:rPr>
              <a:t>на позиции неприятеля.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>
                <a:latin typeface="+mj-lt"/>
                <a:cs typeface="Times New Roman" pitchFamily="18" charset="0"/>
              </a:rPr>
              <a:t>Для армии США было изготовлено 45 самолетов, но в боях они участия не принимали.</a:t>
            </a:r>
            <a:endParaRPr lang="ru-RU" sz="500" dirty="0">
              <a:latin typeface="+mj-lt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6578" y="3717032"/>
            <a:ext cx="4408037" cy="3024336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4"/>
          <p:cNvSpPr txBox="1">
            <a:spLocks/>
          </p:cNvSpPr>
          <p:nvPr/>
        </p:nvSpPr>
        <p:spPr>
          <a:xfrm>
            <a:off x="609599" y="44624"/>
            <a:ext cx="6347713" cy="13208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/>
              <a:t>История</a:t>
            </a:r>
          </a:p>
        </p:txBody>
      </p:sp>
    </p:spTree>
    <p:extLst>
      <p:ext uri="{BB962C8B-B14F-4D97-AF65-F5344CB8AC3E}">
        <p14:creationId xmlns:p14="http://schemas.microsoft.com/office/powerpoint/2010/main" val="4006556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99405" y="1556795"/>
            <a:ext cx="6844596" cy="2662267"/>
          </a:xfrm>
        </p:spPr>
        <p:txBody>
          <a:bodyPr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000" b="1" dirty="0">
                <a:cs typeface="Times New Roman" pitchFamily="18" charset="0"/>
              </a:rPr>
              <a:t>1922 г. </a:t>
            </a:r>
            <a:r>
              <a:rPr lang="ru-RU" sz="2000" dirty="0">
                <a:cs typeface="Times New Roman" pitchFamily="18" charset="0"/>
              </a:rPr>
              <a:t>Георгий </a:t>
            </a:r>
            <a:r>
              <a:rPr lang="ru-RU" sz="2000" dirty="0" err="1">
                <a:cs typeface="Times New Roman" pitchFamily="18" charset="0"/>
              </a:rPr>
              <a:t>Ботезат</a:t>
            </a:r>
            <a:r>
              <a:rPr lang="ru-RU" sz="2000" dirty="0">
                <a:cs typeface="Times New Roman" pitchFamily="18" charset="0"/>
              </a:rPr>
              <a:t> (российский эмигрант, уехавший в США после революции 1917 года) – первый квадрокоптер. Вес 455 кг.</a:t>
            </a:r>
          </a:p>
          <a:p>
            <a:pPr marL="0" indent="0">
              <a:spcBef>
                <a:spcPts val="0"/>
              </a:spcBef>
              <a:buNone/>
            </a:pPr>
            <a:endParaRPr lang="ru-RU" sz="2000" dirty="0"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>
                <a:cs typeface="Times New Roman" pitchFamily="18" charset="0"/>
              </a:rPr>
              <a:t>Недостатки: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-RU" dirty="0">
                <a:cs typeface="Times New Roman" pitchFamily="18" charset="0"/>
              </a:rPr>
              <a:t>Сложная трансмиссия, быстро  выходила из строя.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-RU" dirty="0">
                <a:cs typeface="Times New Roman" pitchFamily="18" charset="0"/>
              </a:rPr>
              <a:t>Двигался только с попутным ветром.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-RU" dirty="0">
                <a:cs typeface="Times New Roman" pitchFamily="18" charset="0"/>
              </a:rPr>
              <a:t>Неустойчивый при ветреной погоде.</a:t>
            </a:r>
            <a:endParaRPr lang="ru-RU" sz="400" dirty="0"/>
          </a:p>
        </p:txBody>
      </p:sp>
      <p:pic>
        <p:nvPicPr>
          <p:cNvPr id="2050" name="Picture 2" descr="C:\Users\User\Downloads\Botezat_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9625" y="1212632"/>
            <a:ext cx="2163548" cy="312465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ownloads\500px-De_Bothezat_Quadroto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4289730"/>
            <a:ext cx="5724128" cy="245195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09599" y="44624"/>
            <a:ext cx="6347713" cy="1320800"/>
          </a:xfrm>
        </p:spPr>
        <p:txBody>
          <a:bodyPr/>
          <a:lstStyle/>
          <a:p>
            <a:r>
              <a:rPr lang="ru-RU" dirty="0"/>
              <a:t>История</a:t>
            </a:r>
          </a:p>
        </p:txBody>
      </p:sp>
    </p:spTree>
    <p:extLst>
      <p:ext uri="{BB962C8B-B14F-4D97-AF65-F5344CB8AC3E}">
        <p14:creationId xmlns:p14="http://schemas.microsoft.com/office/powerpoint/2010/main" val="3748897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7" y="908720"/>
            <a:ext cx="6768752" cy="1938992"/>
          </a:xfr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rebuchet MS" pitchFamily="34" charset="0"/>
                <a:cs typeface="Times New Roman" panose="02020603050405020304" pitchFamily="18" charset="0"/>
              </a:rPr>
              <a:t>Для тренировки расчетов зенитной артиллерии в Великобритании был создан и в 1935 году совершил свой первый полет, радиоуправляемый самолет-мишень </a:t>
            </a:r>
            <a:r>
              <a:rPr lang="ru-RU" sz="2000" dirty="0" err="1">
                <a:latin typeface="Trebuchet MS" pitchFamily="34" charset="0"/>
                <a:cs typeface="Times New Roman" panose="02020603050405020304" pitchFamily="18" charset="0"/>
              </a:rPr>
              <a:t>De</a:t>
            </a:r>
            <a:r>
              <a:rPr lang="ru-RU" sz="2000" dirty="0">
                <a:latin typeface="Trebuchet MS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rebuchet MS" pitchFamily="34" charset="0"/>
                <a:cs typeface="Times New Roman" panose="02020603050405020304" pitchFamily="18" charset="0"/>
              </a:rPr>
              <a:t>Havilland</a:t>
            </a:r>
            <a:r>
              <a:rPr lang="ru-RU" sz="2000" dirty="0">
                <a:latin typeface="Trebuchet MS" pitchFamily="34" charset="0"/>
                <a:cs typeface="Times New Roman" panose="02020603050405020304" pitchFamily="18" charset="0"/>
              </a:rPr>
              <a:t> DH82B </a:t>
            </a:r>
            <a:r>
              <a:rPr lang="ru-RU" sz="2000" dirty="0" err="1">
                <a:latin typeface="Trebuchet MS" pitchFamily="34" charset="0"/>
                <a:cs typeface="Times New Roman" panose="02020603050405020304" pitchFamily="18" charset="0"/>
              </a:rPr>
              <a:t>Queen</a:t>
            </a:r>
            <a:r>
              <a:rPr lang="ru-RU" sz="2000" dirty="0">
                <a:latin typeface="Trebuchet MS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rebuchet MS" pitchFamily="34" charset="0"/>
                <a:cs typeface="Times New Roman" panose="02020603050405020304" pitchFamily="18" charset="0"/>
              </a:rPr>
              <a:t>Bee</a:t>
            </a:r>
            <a:r>
              <a:rPr lang="ru-RU" sz="2000" dirty="0">
                <a:latin typeface="Trebuchet MS" pitchFamily="34" charset="0"/>
                <a:cs typeface="Times New Roman" panose="02020603050405020304" pitchFamily="18" charset="0"/>
              </a:rPr>
              <a:t> «Королева пчел». Это был первый массовый полноразмерный радиоуправляемый самолет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09599" y="44624"/>
            <a:ext cx="6347713" cy="1320800"/>
          </a:xfrm>
        </p:spPr>
        <p:txBody>
          <a:bodyPr/>
          <a:lstStyle/>
          <a:p>
            <a:r>
              <a:rPr lang="ru-RU" dirty="0"/>
              <a:t>История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FD46D2-232D-59A9-ADB3-21334BAEB83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3648" y="3046636"/>
            <a:ext cx="5637345" cy="377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545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648072"/>
          </a:xfrm>
        </p:spPr>
        <p:txBody>
          <a:bodyPr/>
          <a:lstStyle/>
          <a:p>
            <a:pPr algn="ctr"/>
            <a:r>
              <a:rPr lang="ru-RU" sz="3600" dirty="0"/>
              <a:t>Типы</a:t>
            </a:r>
            <a:r>
              <a:rPr lang="ru-RU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/>
              <a:t>БПЛА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3375" y="2781399"/>
            <a:ext cx="3696974" cy="2618921"/>
          </a:xfrm>
          <a:prstGeom prst="roundRect">
            <a:avLst>
              <a:gd name="adj" fmla="val 50000"/>
            </a:avLst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FEFA60F-8666-47E1-A138-4CC41E21F5F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089" y="1674633"/>
            <a:ext cx="4058042" cy="2215254"/>
          </a:xfrm>
          <a:prstGeom prst="roundRect">
            <a:avLst>
              <a:gd name="adj" fmla="val 41342"/>
            </a:avLst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10" name="Picture 3" descr="pic_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4238" y="4371128"/>
            <a:ext cx="3654698" cy="2370240"/>
          </a:xfrm>
          <a:prstGeom prst="roundRect">
            <a:avLst>
              <a:gd name="adj" fmla="val 50000"/>
            </a:avLst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2064719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7" y="1124744"/>
            <a:ext cx="6768752" cy="1323439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000" dirty="0">
                <a:latin typeface="Trebuchet MS" pitchFamily="34" charset="0"/>
                <a:cs typeface="Times New Roman" panose="02020603050405020304" pitchFamily="18" charset="0"/>
              </a:rPr>
              <a:t>Во Второй мировой войны в Германии была разработана ракета Фау-1 (</a:t>
            </a:r>
            <a:r>
              <a:rPr lang="ru-RU" sz="2000" dirty="0" err="1">
                <a:latin typeface="Trebuchet MS" pitchFamily="34" charset="0"/>
                <a:cs typeface="Times New Roman" panose="02020603050405020304" pitchFamily="18" charset="0"/>
              </a:rPr>
              <a:t>Vergeltungswaffe</a:t>
            </a:r>
            <a:r>
              <a:rPr lang="ru-RU" sz="2000" dirty="0">
                <a:latin typeface="Trebuchet MS" pitchFamily="34" charset="0"/>
                <a:cs typeface="Times New Roman" panose="02020603050405020304" pitchFamily="18" charset="0"/>
              </a:rPr>
              <a:t> – оружие возмездия). Она является первой серийной крылатой ракетой, имевшей успешное боевое применение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09599" y="44624"/>
            <a:ext cx="6347713" cy="1320800"/>
          </a:xfrm>
        </p:spPr>
        <p:txBody>
          <a:bodyPr/>
          <a:lstStyle/>
          <a:p>
            <a:r>
              <a:rPr lang="ru-RU" dirty="0"/>
              <a:t>История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3A63D0C-974A-60E2-1993-0BDA5E1E202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2420888"/>
            <a:ext cx="4166117" cy="2516447"/>
          </a:xfrm>
          <a:prstGeom prst="rect">
            <a:avLst/>
          </a:prstGeom>
        </p:spPr>
      </p:pic>
      <p:pic>
        <p:nvPicPr>
          <p:cNvPr id="2050" name="Picture 2" descr="Проблема перехвата: Великобритания и СССР против «Фау-1»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5936" y="3496753"/>
            <a:ext cx="4677780" cy="3169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5243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7" y="1124744"/>
            <a:ext cx="6768752" cy="1451679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000" dirty="0">
                <a:latin typeface="Trebuchet MS" pitchFamily="34" charset="0"/>
                <a:cs typeface="Times New Roman" panose="02020603050405020304" pitchFamily="18" charset="0"/>
              </a:rPr>
              <a:t>«Летающий джип» </a:t>
            </a:r>
            <a:r>
              <a:rPr lang="ru-RU" sz="2000" dirty="0" err="1">
                <a:latin typeface="Trebuchet MS" pitchFamily="34" charset="0"/>
                <a:cs typeface="Times New Roman" panose="02020603050405020304" pitchFamily="18" charset="0"/>
              </a:rPr>
              <a:t>Curtiss-Wright</a:t>
            </a:r>
            <a:r>
              <a:rPr lang="ru-RU" sz="2000" dirty="0">
                <a:latin typeface="Trebuchet MS" pitchFamily="34" charset="0"/>
                <a:cs typeface="Times New Roman" panose="02020603050405020304" pitchFamily="18" charset="0"/>
              </a:rPr>
              <a:t> VZ-7 (1958).</a:t>
            </a:r>
          </a:p>
          <a:p>
            <a:pPr marL="0" indent="0">
              <a:buNone/>
            </a:pPr>
            <a:r>
              <a:rPr lang="ru-RU" sz="2000" dirty="0">
                <a:latin typeface="Trebuchet MS" pitchFamily="34" charset="0"/>
                <a:cs typeface="Times New Roman" panose="02020603050405020304" pitchFamily="18" charset="0"/>
              </a:rPr>
              <a:t>Аппарат мог разгоняться до 51 км/ч и подниматься на высоту в 60 м, а также перевозить одного пассажира или около 100 кг груза. 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09599" y="44624"/>
            <a:ext cx="6347713" cy="1320800"/>
          </a:xfrm>
        </p:spPr>
        <p:txBody>
          <a:bodyPr/>
          <a:lstStyle/>
          <a:p>
            <a:r>
              <a:rPr lang="ru-RU" dirty="0"/>
              <a:t>История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55303D5-33AA-DD24-C8D9-5E49458C33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2708920"/>
            <a:ext cx="6539847" cy="390692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492097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09599" y="44624"/>
            <a:ext cx="6347713" cy="1320800"/>
          </a:xfrm>
        </p:spPr>
        <p:txBody>
          <a:bodyPr/>
          <a:lstStyle/>
          <a:p>
            <a:r>
              <a:rPr lang="ru-RU" dirty="0"/>
              <a:t>Перспективы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70A0A66-3800-27F4-EF9C-114105C0BA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1740" y="1159587"/>
            <a:ext cx="4680520" cy="3925597"/>
          </a:xfrm>
          <a:prstGeom prst="rect">
            <a:avLst/>
          </a:prstGeom>
        </p:spPr>
      </p:pic>
      <p:sp>
        <p:nvSpPr>
          <p:cNvPr id="6" name="Заголовок 4"/>
          <p:cNvSpPr txBox="1">
            <a:spLocks/>
          </p:cNvSpPr>
          <p:nvPr/>
        </p:nvSpPr>
        <p:spPr>
          <a:xfrm>
            <a:off x="1259632" y="5085184"/>
            <a:ext cx="6624736" cy="66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400" dirty="0">
                <a:solidFill>
                  <a:schemeClr val="tx1"/>
                </a:solidFill>
              </a:rPr>
              <a:t>Складское хозяйство.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</a:rPr>
              <a:t>Инвентаризация</a:t>
            </a:r>
          </a:p>
        </p:txBody>
      </p:sp>
    </p:spTree>
    <p:extLst>
      <p:ext uri="{BB962C8B-B14F-4D97-AF65-F5344CB8AC3E}">
        <p14:creationId xmlns:p14="http://schemas.microsoft.com/office/powerpoint/2010/main" val="3868307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09599" y="44624"/>
            <a:ext cx="6347713" cy="1320800"/>
          </a:xfrm>
        </p:spPr>
        <p:txBody>
          <a:bodyPr/>
          <a:lstStyle/>
          <a:p>
            <a:r>
              <a:rPr lang="ru-RU" dirty="0"/>
              <a:t>Перспективы</a:t>
            </a:r>
          </a:p>
        </p:txBody>
      </p:sp>
      <p:pic>
        <p:nvPicPr>
          <p:cNvPr id="7" name="Объект 11">
            <a:extLst>
              <a:ext uri="{FF2B5EF4-FFF2-40B4-BE49-F238E27FC236}">
                <a16:creationId xmlns:a16="http://schemas.microsoft.com/office/drawing/2014/main" id="{285E11CD-3BC6-2989-C7EB-D431376CF6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124744"/>
            <a:ext cx="4163938" cy="237626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F0B8DED-8821-1F08-04B5-4DEE6865DA4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46556" y="3588462"/>
            <a:ext cx="4730056" cy="3008890"/>
          </a:xfrm>
          <a:prstGeom prst="rect">
            <a:avLst/>
          </a:prstGeom>
        </p:spPr>
      </p:pic>
      <p:sp>
        <p:nvSpPr>
          <p:cNvPr id="13" name="Заголовок 4"/>
          <p:cNvSpPr txBox="1">
            <a:spLocks/>
          </p:cNvSpPr>
          <p:nvPr/>
        </p:nvSpPr>
        <p:spPr>
          <a:xfrm>
            <a:off x="251520" y="4941168"/>
            <a:ext cx="4163938" cy="66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400" dirty="0">
                <a:solidFill>
                  <a:schemeClr val="tx1"/>
                </a:solidFill>
              </a:rPr>
              <a:t>Индивидуальный транспорт</a:t>
            </a:r>
          </a:p>
        </p:txBody>
      </p:sp>
    </p:spTree>
    <p:extLst>
      <p:ext uri="{BB962C8B-B14F-4D97-AF65-F5344CB8AC3E}">
        <p14:creationId xmlns:p14="http://schemas.microsoft.com/office/powerpoint/2010/main" val="1510648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09599" y="44624"/>
            <a:ext cx="6347713" cy="1320800"/>
          </a:xfrm>
        </p:spPr>
        <p:txBody>
          <a:bodyPr/>
          <a:lstStyle/>
          <a:p>
            <a:r>
              <a:rPr lang="ru-RU" dirty="0"/>
              <a:t>Перспективы</a:t>
            </a:r>
          </a:p>
        </p:txBody>
      </p:sp>
      <p:sp>
        <p:nvSpPr>
          <p:cNvPr id="13" name="Заголовок 4"/>
          <p:cNvSpPr txBox="1">
            <a:spLocks/>
          </p:cNvSpPr>
          <p:nvPr/>
        </p:nvSpPr>
        <p:spPr>
          <a:xfrm>
            <a:off x="718576" y="5336526"/>
            <a:ext cx="6270432" cy="62508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400" dirty="0">
                <a:solidFill>
                  <a:schemeClr val="tx1"/>
                </a:solidFill>
              </a:rPr>
              <a:t>Аэрофотосъемка</a:t>
            </a:r>
          </a:p>
        </p:txBody>
      </p:sp>
      <p:sp>
        <p:nvSpPr>
          <p:cNvPr id="3" name="AutoShape 4" descr="Услуги аэрофотосъемки - ООО &quot;Навигатор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9" y="1002680"/>
            <a:ext cx="6336704" cy="4226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858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09599" y="44624"/>
            <a:ext cx="6347713" cy="1320800"/>
          </a:xfrm>
        </p:spPr>
        <p:txBody>
          <a:bodyPr/>
          <a:lstStyle/>
          <a:p>
            <a:r>
              <a:rPr lang="ru-RU" dirty="0"/>
              <a:t>Перспективы</a:t>
            </a:r>
          </a:p>
        </p:txBody>
      </p:sp>
      <p:sp>
        <p:nvSpPr>
          <p:cNvPr id="13" name="Заголовок 4"/>
          <p:cNvSpPr txBox="1">
            <a:spLocks/>
          </p:cNvSpPr>
          <p:nvPr/>
        </p:nvSpPr>
        <p:spPr>
          <a:xfrm>
            <a:off x="827584" y="5461975"/>
            <a:ext cx="6048672" cy="66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400" dirty="0">
                <a:solidFill>
                  <a:schemeClr val="tx1"/>
                </a:solidFill>
              </a:rPr>
              <a:t>Сельское хозяйство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</a:rPr>
              <a:t>Борьба с сорняками</a:t>
            </a:r>
          </a:p>
        </p:txBody>
      </p:sp>
      <p:sp>
        <p:nvSpPr>
          <p:cNvPr id="3" name="AutoShape 4" descr="Услуги аэрофотосъемки - ООО &quot;Навигатор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A716698-09C9-73BF-F590-F1C3E2F4E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980728"/>
            <a:ext cx="6048672" cy="4443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447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09599" y="44624"/>
            <a:ext cx="6347713" cy="1320800"/>
          </a:xfrm>
        </p:spPr>
        <p:txBody>
          <a:bodyPr/>
          <a:lstStyle/>
          <a:p>
            <a:r>
              <a:rPr lang="ru-RU" dirty="0"/>
              <a:t>Перспективы</a:t>
            </a:r>
          </a:p>
        </p:txBody>
      </p:sp>
      <p:sp>
        <p:nvSpPr>
          <p:cNvPr id="13" name="Заголовок 4"/>
          <p:cNvSpPr txBox="1">
            <a:spLocks/>
          </p:cNvSpPr>
          <p:nvPr/>
        </p:nvSpPr>
        <p:spPr>
          <a:xfrm>
            <a:off x="827584" y="6122375"/>
            <a:ext cx="6048672" cy="66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400" dirty="0">
                <a:solidFill>
                  <a:schemeClr val="tx1"/>
                </a:solidFill>
              </a:rPr>
              <a:t>Оборона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6D03283-D31F-CE79-1777-4BA2EB12E9B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255" y="980729"/>
            <a:ext cx="6998033" cy="2148838"/>
          </a:xfrm>
          <a:prstGeom prst="rect">
            <a:avLst/>
          </a:prstGeom>
        </p:spPr>
      </p:pic>
      <p:pic>
        <p:nvPicPr>
          <p:cNvPr id="7170" name="Picture 2" descr="Это неплохое оружие». На Украине признали проблемы из-за дронов «Ланцет» -  Газета.Ru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575" y="3272111"/>
            <a:ext cx="4277271" cy="2851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Беспилотник Герань на поле боя. ТТХ, особенности, начинка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3597730"/>
            <a:ext cx="3467100" cy="220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3923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/>
          </a:bodyPr>
          <a:lstStyle/>
          <a:p>
            <a:r>
              <a:rPr lang="ru-RU" dirty="0"/>
              <a:t>Управление квадрокоптером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980728"/>
            <a:ext cx="8507288" cy="13903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>
                <a:cs typeface="Times New Roman" pitchFamily="18" charset="0"/>
              </a:rPr>
              <a:t>Винты создают общую вертикальную тягу. </a:t>
            </a:r>
          </a:p>
          <a:p>
            <a:pPr marL="0" indent="0">
              <a:buNone/>
            </a:pPr>
            <a:r>
              <a:rPr lang="ru-RU" sz="2400" dirty="0">
                <a:cs typeface="Times New Roman" pitchFamily="18" charset="0"/>
              </a:rPr>
              <a:t>Регулируя обороты моторов, заставляют квадрокоптер подниматься вверх, зависать или опускаться</a:t>
            </a:r>
          </a:p>
        </p:txBody>
      </p:sp>
      <p:pic>
        <p:nvPicPr>
          <p:cNvPr id="4099" name="Picture 3" descr="C:\Users\User\Downloads\quadcopter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2564904"/>
            <a:ext cx="6984776" cy="36469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0485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/>
          </a:bodyPr>
          <a:lstStyle/>
          <a:p>
            <a:r>
              <a:rPr lang="ru-RU" dirty="0"/>
              <a:t>Управление квадрокоптером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230932" y="692696"/>
            <a:ext cx="8682136" cy="523220"/>
          </a:xfrm>
        </p:spPr>
        <p:txBody>
          <a:bodyPr wrap="square">
            <a:spAutoFit/>
          </a:bodyPr>
          <a:lstStyle/>
          <a:p>
            <a:pPr marL="0" indent="0" algn="just">
              <a:spcAft>
                <a:spcPts val="600"/>
              </a:spcAft>
              <a:buNone/>
            </a:pPr>
            <a:r>
              <a:rPr lang="ru-RU" sz="2800" spc="200" dirty="0"/>
              <a:t>Направления вращения винтов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69776" y="5245094"/>
            <a:ext cx="8604448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1600" dirty="0"/>
              <a:t>LFW — left front clockwise rotation (</a:t>
            </a:r>
            <a:r>
              <a:rPr lang="ru-RU" sz="1600" dirty="0"/>
              <a:t>левый передний, вращение по ч. с.)</a:t>
            </a:r>
          </a:p>
          <a:p>
            <a:pPr>
              <a:spcAft>
                <a:spcPts val="1200"/>
              </a:spcAft>
            </a:pPr>
            <a:r>
              <a:rPr lang="en-US" sz="1600" dirty="0"/>
              <a:t>RFC — right front counter clockwise rotation (</a:t>
            </a:r>
            <a:r>
              <a:rPr lang="ru-RU" sz="1600" dirty="0"/>
              <a:t>правый передний, вращение против ч. с.)</a:t>
            </a:r>
          </a:p>
          <a:p>
            <a:pPr>
              <a:spcAft>
                <a:spcPts val="1200"/>
              </a:spcAft>
            </a:pPr>
            <a:r>
              <a:rPr lang="en-US" sz="1600" dirty="0"/>
              <a:t>LBC — left back counter clockwise rotation (</a:t>
            </a:r>
            <a:r>
              <a:rPr lang="ru-RU" sz="1600" dirty="0"/>
              <a:t>левый задний, вращение против ч. с.)</a:t>
            </a:r>
          </a:p>
          <a:p>
            <a:pPr>
              <a:spcAft>
                <a:spcPts val="1200"/>
              </a:spcAft>
            </a:pPr>
            <a:r>
              <a:rPr lang="en-US" sz="1600" dirty="0"/>
              <a:t>RBW — right back clockwise rotation (</a:t>
            </a:r>
            <a:r>
              <a:rPr lang="ru-RU" sz="1600" dirty="0"/>
              <a:t>правый задний, вращение по ч. с.)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1268760"/>
            <a:ext cx="6656739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4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0932" y="692696"/>
            <a:ext cx="8682136" cy="707886"/>
          </a:xfrm>
        </p:spPr>
        <p:txBody>
          <a:bodyPr wrap="square">
            <a:spAutoFit/>
          </a:bodyPr>
          <a:lstStyle/>
          <a:p>
            <a:pPr marL="0" indent="0" algn="just">
              <a:spcAft>
                <a:spcPts val="600"/>
              </a:spcAft>
              <a:buNone/>
            </a:pPr>
            <a:r>
              <a:rPr lang="ru-RU" sz="4000" spc="200" dirty="0"/>
              <a:t>Ориентация в пространстве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8515" y="2132856"/>
            <a:ext cx="6026971" cy="338437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385244" y="306896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X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067944" y="1835532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Y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5580112" y="533256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Z</a:t>
            </a:r>
            <a:endParaRPr lang="ru-RU" dirty="0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/>
          </a:bodyPr>
          <a:lstStyle/>
          <a:p>
            <a:r>
              <a:rPr lang="ru-RU" dirty="0"/>
              <a:t>Управление квадрокоптером</a:t>
            </a:r>
          </a:p>
        </p:txBody>
      </p:sp>
    </p:spTree>
    <p:extLst>
      <p:ext uri="{BB962C8B-B14F-4D97-AF65-F5344CB8AC3E}">
        <p14:creationId xmlns:p14="http://schemas.microsoft.com/office/powerpoint/2010/main" val="3699449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648072"/>
          </a:xfrm>
        </p:spPr>
        <p:txBody>
          <a:bodyPr/>
          <a:lstStyle/>
          <a:p>
            <a:pPr algn="ctr"/>
            <a:r>
              <a:rPr lang="ru-RU" sz="3600" dirty="0"/>
              <a:t>Типы</a:t>
            </a:r>
            <a:r>
              <a:rPr lang="ru-RU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/>
              <a:t>БПЛА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3375" y="2781399"/>
            <a:ext cx="3696974" cy="2618921"/>
          </a:xfrm>
          <a:prstGeom prst="roundRect">
            <a:avLst>
              <a:gd name="adj" fmla="val 50000"/>
            </a:avLst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588366" y="980728"/>
            <a:ext cx="78720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latin typeface="+mj-lt"/>
                <a:cs typeface="Times New Roman" panose="02020603050405020304" pitchFamily="18" charset="0"/>
              </a:rPr>
              <a:t>Самолеты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FEFA60F-8666-47E1-A138-4CC41E21F5F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089" y="1674633"/>
            <a:ext cx="4058042" cy="2215254"/>
          </a:xfrm>
          <a:prstGeom prst="roundRect">
            <a:avLst>
              <a:gd name="adj" fmla="val 41342"/>
            </a:avLst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10" name="Picture 3" descr="pic_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4238" y="4371128"/>
            <a:ext cx="3654698" cy="2370240"/>
          </a:xfrm>
          <a:prstGeom prst="roundRect">
            <a:avLst>
              <a:gd name="adj" fmla="val 50000"/>
            </a:avLst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113996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0932" y="692696"/>
            <a:ext cx="8682136" cy="707886"/>
          </a:xfrm>
        </p:spPr>
        <p:txBody>
          <a:bodyPr wrap="square">
            <a:spAutoFit/>
          </a:bodyPr>
          <a:lstStyle/>
          <a:p>
            <a:pPr marL="0" indent="0" algn="just">
              <a:spcAft>
                <a:spcPts val="600"/>
              </a:spcAft>
              <a:buNone/>
            </a:pPr>
            <a:r>
              <a:rPr lang="ru-RU" sz="4000" spc="200" dirty="0"/>
              <a:t>Ориентация в пространстве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8826" y="2245514"/>
            <a:ext cx="5826348" cy="327171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981118" y="342900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X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4211960" y="1876182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Y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508104" y="5517232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Z</a:t>
            </a:r>
            <a:endParaRPr lang="ru-RU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/>
          </a:bodyPr>
          <a:lstStyle/>
          <a:p>
            <a:r>
              <a:rPr lang="ru-RU" dirty="0"/>
              <a:t>Управление квадрокоптером</a:t>
            </a:r>
          </a:p>
        </p:txBody>
      </p:sp>
    </p:spTree>
    <p:extLst>
      <p:ext uri="{BB962C8B-B14F-4D97-AF65-F5344CB8AC3E}">
        <p14:creationId xmlns:p14="http://schemas.microsoft.com/office/powerpoint/2010/main" val="1941107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0932" y="692696"/>
            <a:ext cx="8682136" cy="707886"/>
          </a:xfrm>
        </p:spPr>
        <p:txBody>
          <a:bodyPr wrap="square">
            <a:spAutoFit/>
          </a:bodyPr>
          <a:lstStyle/>
          <a:p>
            <a:pPr marL="0" indent="0" algn="just">
              <a:spcAft>
                <a:spcPts val="600"/>
              </a:spcAft>
              <a:buNone/>
            </a:pPr>
            <a:r>
              <a:rPr lang="ru-RU" sz="4000" spc="200" dirty="0"/>
              <a:t>Полет вперед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/>
          </a:bodyPr>
          <a:lstStyle/>
          <a:p>
            <a:r>
              <a:rPr lang="ru-RU" dirty="0"/>
              <a:t>Управление квадрокоптером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30932" y="1556792"/>
            <a:ext cx="86615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400" dirty="0"/>
              <a:t>Квадрокоптер должен наклониться за счет того, что задние моторы закрутятся чуть сильнее передних: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8968" y="3396666"/>
            <a:ext cx="5306064" cy="298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115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0932" y="692696"/>
            <a:ext cx="8682136" cy="707886"/>
          </a:xfrm>
        </p:spPr>
        <p:txBody>
          <a:bodyPr wrap="square">
            <a:spAutoFit/>
          </a:bodyPr>
          <a:lstStyle/>
          <a:p>
            <a:pPr marL="0" indent="0" algn="just">
              <a:spcAft>
                <a:spcPts val="600"/>
              </a:spcAft>
              <a:buNone/>
            </a:pPr>
            <a:r>
              <a:rPr lang="ru-RU" sz="4000" spc="200" dirty="0"/>
              <a:t>Ориентация в пространстве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1700" y="2276871"/>
            <a:ext cx="5400601" cy="303264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105948" y="2924944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X```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4191740" y="379056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Y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4211960" y="1876182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Y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5345108" y="514790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Z</a:t>
            </a:r>
            <a:endParaRPr lang="ru-RU" dirty="0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/>
          </a:bodyPr>
          <a:lstStyle/>
          <a:p>
            <a:r>
              <a:rPr lang="ru-RU" dirty="0"/>
              <a:t>Управление квадрокоптером</a:t>
            </a:r>
          </a:p>
        </p:txBody>
      </p:sp>
    </p:spTree>
    <p:extLst>
      <p:ext uri="{BB962C8B-B14F-4D97-AF65-F5344CB8AC3E}">
        <p14:creationId xmlns:p14="http://schemas.microsoft.com/office/powerpoint/2010/main" val="1263545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0932" y="692696"/>
            <a:ext cx="8682136" cy="707886"/>
          </a:xfrm>
        </p:spPr>
        <p:txBody>
          <a:bodyPr wrap="square">
            <a:spAutoFit/>
          </a:bodyPr>
          <a:lstStyle/>
          <a:p>
            <a:pPr marL="0" indent="0" algn="just">
              <a:spcAft>
                <a:spcPts val="600"/>
              </a:spcAft>
              <a:buNone/>
            </a:pPr>
            <a:r>
              <a:rPr lang="ru-RU" sz="4000" spc="200" dirty="0"/>
              <a:t>Ориентация в пространстве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/>
          </a:bodyPr>
          <a:lstStyle/>
          <a:p>
            <a:r>
              <a:rPr lang="ru-RU" dirty="0"/>
              <a:t>Управление квадрокоптером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16" y="1628800"/>
            <a:ext cx="5205739" cy="468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96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1" name="Заголовок 1"/>
          <p:cNvSpPr>
            <a:spLocks noGrp="1"/>
          </p:cNvSpPr>
          <p:nvPr>
            <p:ph type="title"/>
          </p:nvPr>
        </p:nvSpPr>
        <p:spPr>
          <a:xfrm>
            <a:off x="188595" y="237435"/>
            <a:ext cx="4269105" cy="626548"/>
          </a:xfrm>
        </p:spPr>
        <p:txBody>
          <a:bodyPr>
            <a:noAutofit/>
          </a:bodyPr>
          <a:lstStyle/>
          <a:p>
            <a:r>
              <a:rPr lang="ru-RU" sz="3200" dirty="0"/>
              <a:t>Основные части квадрокоптера</a:t>
            </a:r>
          </a:p>
        </p:txBody>
      </p:sp>
      <p:pic>
        <p:nvPicPr>
          <p:cNvPr id="2097169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40369" y="237436"/>
            <a:ext cx="4761187" cy="6383129"/>
          </a:xfrm>
          <a:prstGeom prst="rect">
            <a:avLst/>
          </a:prstGeom>
        </p:spPr>
      </p:pic>
      <p:sp>
        <p:nvSpPr>
          <p:cNvPr id="1048632" name="Прямоугольник 4"/>
          <p:cNvSpPr/>
          <p:nvPr/>
        </p:nvSpPr>
        <p:spPr>
          <a:xfrm>
            <a:off x="4482913" y="3244334"/>
            <a:ext cx="2535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 </a:t>
            </a:r>
          </a:p>
        </p:txBody>
      </p:sp>
      <p:pic>
        <p:nvPicPr>
          <p:cNvPr id="2097171" name="Picture 4" descr="Картинки по запросу flysky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67577" y="2319200"/>
            <a:ext cx="1372792" cy="1657073"/>
          </a:xfrm>
          <a:prstGeom prst="rect">
            <a:avLst/>
          </a:prstGeom>
          <a:noFill/>
        </p:spPr>
      </p:pic>
      <p:pic>
        <p:nvPicPr>
          <p:cNvPr id="2097172" name="Picture 6" descr="Картинки по запросу beerotor pdb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7033085" y="900605"/>
            <a:ext cx="2345553" cy="781572"/>
          </a:xfrm>
          <a:prstGeom prst="rect">
            <a:avLst/>
          </a:prstGeom>
          <a:noFill/>
        </p:spPr>
      </p:pic>
      <p:sp>
        <p:nvSpPr>
          <p:cNvPr id="1048633" name="Прямоугольник 6"/>
          <p:cNvSpPr/>
          <p:nvPr/>
        </p:nvSpPr>
        <p:spPr>
          <a:xfrm>
            <a:off x="8509716" y="118615"/>
            <a:ext cx="491840" cy="19548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8634" name="Прямоугольник 7"/>
          <p:cNvSpPr/>
          <p:nvPr/>
        </p:nvSpPr>
        <p:spPr>
          <a:xfrm>
            <a:off x="312486" y="1484784"/>
            <a:ext cx="4192238" cy="47089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dirty="0">
                <a:latin typeface="Bahnschrift Condensed" pitchFamily="34" charset="0"/>
                <a:ea typeface="Verdana" panose="020B0604030504040204" pitchFamily="34" charset="0"/>
                <a:cs typeface="Times New Roman" pitchFamily="18" charset="0"/>
              </a:rPr>
              <a:t>Рама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dirty="0">
                <a:latin typeface="Bahnschrift Condensed" pitchFamily="34" charset="0"/>
                <a:ea typeface="Verdana" panose="020B0604030504040204" pitchFamily="34" charset="0"/>
                <a:cs typeface="Times New Roman" pitchFamily="18" charset="0"/>
              </a:rPr>
              <a:t>Полетный контроллер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dirty="0">
                <a:latin typeface="Bahnschrift Condensed" pitchFamily="34" charset="0"/>
                <a:ea typeface="Verdana" panose="020B0604030504040204" pitchFamily="34" charset="0"/>
                <a:cs typeface="Times New Roman" pitchFamily="18" charset="0"/>
              </a:rPr>
              <a:t>Винты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dirty="0">
                <a:latin typeface="Bahnschrift Condensed" pitchFamily="34" charset="0"/>
                <a:ea typeface="Verdana" panose="020B0604030504040204" pitchFamily="34" charset="0"/>
                <a:cs typeface="Times New Roman" pitchFamily="18" charset="0"/>
              </a:rPr>
              <a:t>Моторы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dirty="0">
                <a:latin typeface="Bahnschrift Condensed" pitchFamily="34" charset="0"/>
                <a:ea typeface="Verdana" panose="020B0604030504040204" pitchFamily="34" charset="0"/>
                <a:cs typeface="Times New Roman" pitchFamily="18" charset="0"/>
              </a:rPr>
              <a:t>АКБ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dirty="0">
                <a:latin typeface="Bahnschrift Condensed" pitchFamily="34" charset="0"/>
                <a:ea typeface="Verdana" panose="020B0604030504040204" pitchFamily="34" charset="0"/>
                <a:cs typeface="Times New Roman" pitchFamily="18" charset="0"/>
              </a:rPr>
              <a:t>Плата распределения питания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dirty="0">
                <a:latin typeface="Bahnschrift Condensed" pitchFamily="34" charset="0"/>
                <a:ea typeface="Verdana" panose="020B0604030504040204" pitchFamily="34" charset="0"/>
                <a:cs typeface="Times New Roman" pitchFamily="18" charset="0"/>
              </a:rPr>
              <a:t>Регуляторы скорости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dirty="0">
                <a:latin typeface="Bahnschrift Condensed" pitchFamily="34" charset="0"/>
                <a:ea typeface="Verdana" panose="020B0604030504040204" pitchFamily="34" charset="0"/>
                <a:cs typeface="Times New Roman" pitchFamily="18" charset="0"/>
              </a:rPr>
              <a:t>Пульт радио управления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dirty="0">
                <a:latin typeface="Bahnschrift Condensed" pitchFamily="34" charset="0"/>
                <a:ea typeface="Verdana" panose="020B0604030504040204" pitchFamily="34" charset="0"/>
                <a:cs typeface="Times New Roman" pitchFamily="18" charset="0"/>
              </a:rPr>
              <a:t>Радио-приемник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dirty="0">
                <a:latin typeface="Bahnschrift Condensed" pitchFamily="34" charset="0"/>
                <a:ea typeface="Verdana" panose="020B0604030504040204" pitchFamily="34" charset="0"/>
                <a:cs typeface="Times New Roman" pitchFamily="18" charset="0"/>
              </a:rPr>
              <a:t>Комплект проводов</a:t>
            </a:r>
          </a:p>
        </p:txBody>
      </p:sp>
      <p:sp>
        <p:nvSpPr>
          <p:cNvPr id="1048635" name="Овал 8"/>
          <p:cNvSpPr/>
          <p:nvPr/>
        </p:nvSpPr>
        <p:spPr>
          <a:xfrm>
            <a:off x="5959699" y="3244334"/>
            <a:ext cx="367048" cy="503418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</a:p>
        </p:txBody>
      </p:sp>
      <p:sp>
        <p:nvSpPr>
          <p:cNvPr id="1048636" name="Овал 12"/>
          <p:cNvSpPr/>
          <p:nvPr/>
        </p:nvSpPr>
        <p:spPr>
          <a:xfrm>
            <a:off x="8498446" y="1619446"/>
            <a:ext cx="367048" cy="503418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2</a:t>
            </a:r>
          </a:p>
        </p:txBody>
      </p:sp>
      <p:sp>
        <p:nvSpPr>
          <p:cNvPr id="1048637" name="Овал 13"/>
          <p:cNvSpPr/>
          <p:nvPr/>
        </p:nvSpPr>
        <p:spPr>
          <a:xfrm>
            <a:off x="5879199" y="6021874"/>
            <a:ext cx="367048" cy="503418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3</a:t>
            </a:r>
          </a:p>
        </p:txBody>
      </p:sp>
      <p:sp>
        <p:nvSpPr>
          <p:cNvPr id="1048638" name="Овал 14"/>
          <p:cNvSpPr/>
          <p:nvPr/>
        </p:nvSpPr>
        <p:spPr>
          <a:xfrm>
            <a:off x="4902013" y="4525778"/>
            <a:ext cx="367048" cy="503418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4</a:t>
            </a:r>
          </a:p>
        </p:txBody>
      </p:sp>
      <p:sp>
        <p:nvSpPr>
          <p:cNvPr id="1048639" name="Овал 15"/>
          <p:cNvSpPr/>
          <p:nvPr/>
        </p:nvSpPr>
        <p:spPr>
          <a:xfrm>
            <a:off x="5953255" y="119050"/>
            <a:ext cx="367048" cy="503418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5</a:t>
            </a:r>
          </a:p>
        </p:txBody>
      </p:sp>
      <p:sp>
        <p:nvSpPr>
          <p:cNvPr id="1048640" name="Овал 16"/>
          <p:cNvSpPr/>
          <p:nvPr/>
        </p:nvSpPr>
        <p:spPr>
          <a:xfrm>
            <a:off x="8482344" y="361602"/>
            <a:ext cx="367048" cy="503418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6</a:t>
            </a:r>
          </a:p>
        </p:txBody>
      </p:sp>
      <p:sp>
        <p:nvSpPr>
          <p:cNvPr id="1048641" name="Овал 17"/>
          <p:cNvSpPr/>
          <p:nvPr/>
        </p:nvSpPr>
        <p:spPr>
          <a:xfrm>
            <a:off x="7775616" y="4287513"/>
            <a:ext cx="367048" cy="503418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7</a:t>
            </a:r>
          </a:p>
        </p:txBody>
      </p:sp>
      <p:sp>
        <p:nvSpPr>
          <p:cNvPr id="1048642" name="Овал 18"/>
          <p:cNvSpPr/>
          <p:nvPr/>
        </p:nvSpPr>
        <p:spPr>
          <a:xfrm>
            <a:off x="3452061" y="1960750"/>
            <a:ext cx="367048" cy="503418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8</a:t>
            </a:r>
          </a:p>
        </p:txBody>
      </p:sp>
      <p:pic>
        <p:nvPicPr>
          <p:cNvPr id="2097173" name="Picture 8" descr="Картинки по запросу flysky радиоприемник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70225" y="1432417"/>
            <a:ext cx="1203551" cy="1604735"/>
          </a:xfrm>
          <a:prstGeom prst="rect">
            <a:avLst/>
          </a:prstGeom>
          <a:noFill/>
        </p:spPr>
      </p:pic>
      <p:sp>
        <p:nvSpPr>
          <p:cNvPr id="1048643" name="Овал 20"/>
          <p:cNvSpPr/>
          <p:nvPr/>
        </p:nvSpPr>
        <p:spPr>
          <a:xfrm>
            <a:off x="4798990" y="2057331"/>
            <a:ext cx="367048" cy="503418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9</a:t>
            </a:r>
          </a:p>
        </p:txBody>
      </p:sp>
      <p:pic>
        <p:nvPicPr>
          <p:cNvPr id="2097174" name="Picture 10" descr="Картинки по запросу провода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47805" y="237435"/>
            <a:ext cx="1118233" cy="1253578"/>
          </a:xfrm>
          <a:prstGeom prst="rect">
            <a:avLst/>
          </a:prstGeom>
          <a:noFill/>
        </p:spPr>
      </p:pic>
      <p:sp>
        <p:nvSpPr>
          <p:cNvPr id="1048644" name="Овал 22"/>
          <p:cNvSpPr/>
          <p:nvPr/>
        </p:nvSpPr>
        <p:spPr>
          <a:xfrm>
            <a:off x="4922948" y="574116"/>
            <a:ext cx="513147" cy="503418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438682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5" name="Picture 8" descr="Картинки по запросу камера на коптер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9569" y="2993248"/>
            <a:ext cx="1943103" cy="2091936"/>
          </a:xfrm>
          <a:prstGeom prst="rect">
            <a:avLst/>
          </a:prstGeom>
          <a:noFill/>
        </p:spPr>
      </p:pic>
      <p:sp>
        <p:nvSpPr>
          <p:cNvPr id="1048647" name="Заголовок 1"/>
          <p:cNvSpPr>
            <a:spLocks noGrp="1"/>
          </p:cNvSpPr>
          <p:nvPr>
            <p:ph type="title"/>
          </p:nvPr>
        </p:nvSpPr>
        <p:spPr>
          <a:xfrm>
            <a:off x="242370" y="466471"/>
            <a:ext cx="3717970" cy="652306"/>
          </a:xfrm>
        </p:spPr>
        <p:txBody>
          <a:bodyPr>
            <a:noAutofit/>
          </a:bodyPr>
          <a:lstStyle/>
          <a:p>
            <a:r>
              <a:rPr lang="ru-RU" sz="3200" dirty="0"/>
              <a:t>Дополнительная аппаратура</a:t>
            </a:r>
          </a:p>
        </p:txBody>
      </p:sp>
      <p:sp>
        <p:nvSpPr>
          <p:cNvPr id="1048648" name="Прямоугольник 5"/>
          <p:cNvSpPr/>
          <p:nvPr/>
        </p:nvSpPr>
        <p:spPr>
          <a:xfrm>
            <a:off x="408579" y="1812245"/>
            <a:ext cx="4051687" cy="50167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>
                <a:solidFill>
                  <a:srgbClr val="000000"/>
                </a:solidFill>
                <a:latin typeface="Bahnschrift Condensed" pitchFamily="34" charset="0"/>
                <a:ea typeface="Verdana" panose="020B0604030504040204" pitchFamily="34" charset="0"/>
                <a:cs typeface="Times New Roman" pitchFamily="18" charset="0"/>
              </a:rPr>
              <a:t>FPV </a:t>
            </a:r>
            <a:r>
              <a:rPr lang="ru-RU" sz="2000" dirty="0">
                <a:solidFill>
                  <a:srgbClr val="000000"/>
                </a:solidFill>
                <a:latin typeface="Bahnschrift Condensed" pitchFamily="34" charset="0"/>
                <a:ea typeface="Verdana" panose="020B0604030504040204" pitchFamily="34" charset="0"/>
                <a:cs typeface="Times New Roman" pitchFamily="18" charset="0"/>
              </a:rPr>
              <a:t>аппаратура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dirty="0" err="1">
                <a:solidFill>
                  <a:srgbClr val="000000"/>
                </a:solidFill>
                <a:latin typeface="Bahnschrift Condensed" pitchFamily="34" charset="0"/>
                <a:ea typeface="Verdana" panose="020B0604030504040204" pitchFamily="34" charset="0"/>
                <a:cs typeface="Times New Roman" pitchFamily="18" charset="0"/>
              </a:rPr>
              <a:t>Видеочки</a:t>
            </a:r>
            <a:endParaRPr lang="ru-RU" sz="2000" dirty="0">
              <a:solidFill>
                <a:srgbClr val="000000"/>
              </a:solidFill>
              <a:latin typeface="Bahnschrift Condensed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dirty="0" err="1">
                <a:solidFill>
                  <a:srgbClr val="000000"/>
                </a:solidFill>
                <a:latin typeface="Bahnschrift Condensed" pitchFamily="34" charset="0"/>
                <a:ea typeface="Verdana" panose="020B0604030504040204" pitchFamily="34" charset="0"/>
                <a:cs typeface="Times New Roman" pitchFamily="18" charset="0"/>
              </a:rPr>
              <a:t>Тепловизор</a:t>
            </a:r>
            <a:endParaRPr lang="ru-RU" sz="2000" dirty="0">
              <a:solidFill>
                <a:srgbClr val="000000"/>
              </a:solidFill>
              <a:latin typeface="Bahnschrift Condensed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Bahnschrift Condensed" pitchFamily="34" charset="0"/>
                <a:ea typeface="Verdana" panose="020B0604030504040204" pitchFamily="34" charset="0"/>
                <a:cs typeface="Times New Roman" pitchFamily="18" charset="0"/>
              </a:rPr>
              <a:t>Ультразвуковой датчик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Bahnschrift Condensed" pitchFamily="34" charset="0"/>
                <a:ea typeface="Verdana" panose="020B0604030504040204" pitchFamily="34" charset="0"/>
                <a:cs typeface="Times New Roman" pitchFamily="18" charset="0"/>
              </a:rPr>
              <a:t>Датчик температуры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Bahnschrift Condensed" pitchFamily="34" charset="0"/>
                <a:ea typeface="Verdana" panose="020B0604030504040204" pitchFamily="34" charset="0"/>
                <a:cs typeface="Times New Roman" pitchFamily="18" charset="0"/>
              </a:rPr>
              <a:t>Камеры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Bahnschrift Condensed" pitchFamily="34" charset="0"/>
                <a:ea typeface="Verdana" panose="020B0604030504040204" pitchFamily="34" charset="0"/>
                <a:cs typeface="Times New Roman" pitchFamily="18" charset="0"/>
              </a:rPr>
              <a:t>Захваты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Bahnschrift Condensed" pitchFamily="34" charset="0"/>
                <a:ea typeface="Verdana" panose="020B0604030504040204" pitchFamily="34" charset="0"/>
                <a:cs typeface="Times New Roman" pitchFamily="18" charset="0"/>
              </a:rPr>
              <a:t>Вычислительные платформы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000000"/>
                </a:solidFill>
                <a:latin typeface="Bahnschrift Condensed" pitchFamily="34" charset="0"/>
                <a:ea typeface="Verdana" panose="020B0604030504040204" pitchFamily="34" charset="0"/>
                <a:cs typeface="Times New Roman" pitchFamily="18" charset="0"/>
              </a:rPr>
              <a:t>И другое, в зависимости от 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000000"/>
                </a:solidFill>
                <a:latin typeface="Bahnschrift Condensed" pitchFamily="34" charset="0"/>
                <a:ea typeface="Verdana" panose="020B0604030504040204" pitchFamily="34" charset="0"/>
                <a:cs typeface="Times New Roman" pitchFamily="18" charset="0"/>
              </a:rPr>
              <a:t>назначения аппарата</a:t>
            </a:r>
          </a:p>
          <a:p>
            <a:pPr algn="ctr"/>
            <a:endParaRPr lang="ru-RU" sz="2000" b="1" i="0" dirty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180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4641" y="0"/>
            <a:ext cx="3139360" cy="3962994"/>
          </a:xfrm>
          <a:prstGeom prst="rect">
            <a:avLst/>
          </a:prstGeom>
        </p:spPr>
      </p:pic>
      <p:pic>
        <p:nvPicPr>
          <p:cNvPr id="2097181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8896" y="792624"/>
            <a:ext cx="1155745" cy="1405561"/>
          </a:xfrm>
          <a:prstGeom prst="rect">
            <a:avLst/>
          </a:prstGeom>
        </p:spPr>
      </p:pic>
      <p:pic>
        <p:nvPicPr>
          <p:cNvPr id="2097182" name="Picture 2" descr="Картинки по запросу тепловизор на коптер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9124" y="4984124"/>
            <a:ext cx="3232436" cy="1873876"/>
          </a:xfrm>
          <a:prstGeom prst="rect">
            <a:avLst/>
          </a:prstGeom>
          <a:noFill/>
        </p:spPr>
      </p:pic>
      <p:pic>
        <p:nvPicPr>
          <p:cNvPr id="2097183" name="Picture 4" descr="Картинки по запросу ультразвуковой датчик на коптер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75275" y="3612820"/>
            <a:ext cx="1168725" cy="1371304"/>
          </a:xfrm>
          <a:prstGeom prst="rect">
            <a:avLst/>
          </a:prstGeom>
          <a:noFill/>
        </p:spPr>
      </p:pic>
      <p:pic>
        <p:nvPicPr>
          <p:cNvPr id="2097184" name="Picture 6" descr="Картинки по запросу очки коптер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62112" y="3765695"/>
            <a:ext cx="1248226" cy="1065555"/>
          </a:xfrm>
          <a:prstGeom prst="rect">
            <a:avLst/>
          </a:prstGeom>
          <a:noFill/>
        </p:spPr>
      </p:pic>
      <p:pic>
        <p:nvPicPr>
          <p:cNvPr id="2097186" name="Picture 10" descr="Картинки по запросу механический захват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9569" y="980414"/>
            <a:ext cx="813783" cy="20021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32078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28328"/>
          </a:xfrm>
        </p:spPr>
        <p:txBody>
          <a:bodyPr>
            <a:normAutofit/>
          </a:bodyPr>
          <a:lstStyle/>
          <a:p>
            <a:r>
              <a:rPr lang="ru-RU" dirty="0"/>
              <a:t>Устройство квадрокоптера</a:t>
            </a:r>
            <a:endParaRPr lang="ru-RU" b="1" i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245314"/>
            <a:ext cx="8064896" cy="1175574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latin typeface="+mj-lt"/>
                <a:cs typeface="Times New Roman" pitchFamily="18" charset="0"/>
              </a:rPr>
              <a:t>Рама</a:t>
            </a:r>
            <a:r>
              <a:rPr lang="ru-RU" sz="2400" dirty="0">
                <a:latin typeface="+mj-lt"/>
                <a:cs typeface="Times New Roman" pitchFamily="18" charset="0"/>
              </a:rPr>
              <a:t> - деталь, к которой присоединяются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latin typeface="+mj-lt"/>
                <a:cs typeface="Times New Roman" pitchFamily="18" charset="0"/>
              </a:rPr>
              <a:t>все части квадрокоптера.</a:t>
            </a:r>
          </a:p>
        </p:txBody>
      </p:sp>
      <p:pic>
        <p:nvPicPr>
          <p:cNvPr id="5122" name="Picture 2" descr="C:\Users\User\Downloads\24172(1)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0384" y="2564904"/>
            <a:ext cx="5040560" cy="3686324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64088" y="2564904"/>
            <a:ext cx="3672408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dirty="0">
                <a:solidFill>
                  <a:schemeClr val="tx2"/>
                </a:solidFill>
                <a:cs typeface="Times New Roman" pitchFamily="18" charset="0"/>
              </a:rPr>
              <a:t>Требования:</a:t>
            </a:r>
          </a:p>
          <a:p>
            <a:pPr marL="457200" indent="-457200">
              <a:buAutoNum type="arabicParenR"/>
            </a:pPr>
            <a:r>
              <a:rPr lang="ru-RU" sz="2300" dirty="0">
                <a:cs typeface="Times New Roman" pitchFamily="18" charset="0"/>
              </a:rPr>
              <a:t>Высокая прочность</a:t>
            </a:r>
          </a:p>
          <a:p>
            <a:pPr marL="457200" indent="-457200">
              <a:buAutoNum type="arabicParenR"/>
            </a:pPr>
            <a:r>
              <a:rPr lang="ru-RU" sz="2300" dirty="0">
                <a:cs typeface="Times New Roman" pitchFamily="18" charset="0"/>
              </a:rPr>
              <a:t>Малый вес</a:t>
            </a:r>
          </a:p>
        </p:txBody>
      </p:sp>
    </p:spTree>
    <p:extLst>
      <p:ext uri="{BB962C8B-B14F-4D97-AF65-F5344CB8AC3E}">
        <p14:creationId xmlns:p14="http://schemas.microsoft.com/office/powerpoint/2010/main" val="288165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482" y="980728"/>
            <a:ext cx="89645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Полетный контроллер </a:t>
            </a:r>
            <a:r>
              <a:rPr lang="ru-RU" sz="2400" dirty="0"/>
              <a:t>обеспечивает управление и стабилизацию в полёте. К нему при помощи шлейфа подключается барометр, </a:t>
            </a:r>
            <a:r>
              <a:rPr lang="en-US" sz="2400" dirty="0"/>
              <a:t>GPS</a:t>
            </a:r>
            <a:r>
              <a:rPr lang="ru-RU" sz="2400" dirty="0"/>
              <a:t>, акселерометр и моторы.</a:t>
            </a:r>
          </a:p>
        </p:txBody>
      </p:sp>
      <p:pic>
        <p:nvPicPr>
          <p:cNvPr id="2050" name="Picture 2" descr="C:\Users\User\Downloads\kvadr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600" y="2538455"/>
            <a:ext cx="5400600" cy="40903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28328"/>
          </a:xfrm>
        </p:spPr>
        <p:txBody>
          <a:bodyPr>
            <a:normAutofit/>
          </a:bodyPr>
          <a:lstStyle/>
          <a:p>
            <a:r>
              <a:rPr lang="ru-RU" dirty="0"/>
              <a:t>Устройство квадрокоптера</a:t>
            </a:r>
            <a:endParaRPr lang="ru-RU" b="1" i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295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ownloads\10916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630711"/>
            <a:ext cx="3240360" cy="23743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ownloads\49214_big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4183088"/>
            <a:ext cx="3312368" cy="22159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635896" y="2052778"/>
            <a:ext cx="47525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>
                <a:cs typeface="Times New Roman" pitchFamily="18" charset="0"/>
              </a:rPr>
              <a:t>Бесколлекторные</a:t>
            </a:r>
            <a:r>
              <a:rPr lang="ru-RU" sz="2000" b="1" dirty="0">
                <a:cs typeface="Times New Roman" pitchFamily="18" charset="0"/>
              </a:rPr>
              <a:t>:</a:t>
            </a:r>
            <a:endParaRPr lang="ru-RU" b="1" dirty="0">
              <a:cs typeface="Times New Roman" pitchFamily="18" charset="0"/>
            </a:endParaRPr>
          </a:p>
          <a:p>
            <a:r>
              <a:rPr lang="ru-RU" sz="2000" dirty="0">
                <a:cs typeface="Times New Roman" pitchFamily="18" charset="0"/>
              </a:rPr>
              <a:t>Обеспечивают хорошую тягу, имеют большой срок службы.</a:t>
            </a:r>
            <a:endParaRPr lang="ru-RU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3635896" y="4704526"/>
            <a:ext cx="47525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+mj-lt"/>
                <a:cs typeface="Times New Roman" pitchFamily="18" charset="0"/>
              </a:rPr>
              <a:t>Коллекторные</a:t>
            </a:r>
          </a:p>
          <a:p>
            <a:r>
              <a:rPr lang="ru-RU" sz="2000" dirty="0">
                <a:latin typeface="+mj-lt"/>
                <a:cs typeface="Times New Roman" pitchFamily="18" charset="0"/>
              </a:rPr>
              <a:t>Подходят для лёгких БПЛА. </a:t>
            </a:r>
          </a:p>
          <a:p>
            <a:r>
              <a:rPr lang="ru-RU" sz="2000" dirty="0">
                <a:latin typeface="+mj-lt"/>
                <a:cs typeface="Times New Roman" pitchFamily="18" charset="0"/>
              </a:rPr>
              <a:t>Довольно быстро выходит из строя.</a:t>
            </a:r>
          </a:p>
          <a:p>
            <a:endParaRPr lang="ru-RU" sz="1600" dirty="0">
              <a:latin typeface="+mj-lt"/>
              <a:cs typeface="Times New Roman" pitchFamily="18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28328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ru-RU" dirty="0"/>
              <a:t>Устройство квадрокоптера</a:t>
            </a:r>
            <a:br>
              <a:rPr lang="ru-RU" dirty="0"/>
            </a:br>
            <a:br>
              <a:rPr lang="ru-RU" sz="800" dirty="0"/>
            </a:br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Двигатели</a:t>
            </a:r>
            <a:endParaRPr lang="ru-RU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399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28328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ru-RU" dirty="0"/>
              <a:t>Устройство квадрокоптера</a:t>
            </a:r>
            <a:br>
              <a:rPr lang="ru-RU" dirty="0"/>
            </a:br>
            <a:br>
              <a:rPr lang="ru-RU" sz="800" dirty="0"/>
            </a:br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Двигатели</a:t>
            </a:r>
            <a:endParaRPr lang="ru-RU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0932" y="4192339"/>
            <a:ext cx="8661548" cy="2693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ru-RU" sz="2200" dirty="0"/>
              <a:t>BR (BR – </a:t>
            </a:r>
            <a:r>
              <a:rPr lang="ru-RU" sz="2200" dirty="0" err="1"/>
              <a:t>Brushless</a:t>
            </a:r>
            <a:r>
              <a:rPr lang="ru-RU" sz="2200" dirty="0"/>
              <a:t> (бесщеточный, т.е. </a:t>
            </a:r>
            <a:r>
              <a:rPr lang="ru-RU" sz="2200" dirty="0" err="1"/>
              <a:t>бесколлекторный</a:t>
            </a:r>
            <a:r>
              <a:rPr lang="ru-RU" sz="2200" dirty="0"/>
              <a:t>);</a:t>
            </a:r>
          </a:p>
          <a:p>
            <a:pPr marL="34290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ru-RU" sz="2200" dirty="0"/>
              <a:t>2204 – диаметр и высота статора (22 и 4 мм);</a:t>
            </a:r>
          </a:p>
          <a:p>
            <a:pPr marL="34290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ru-RU" sz="2200" dirty="0"/>
              <a:t>2300KV – число оборотов двигателя в минуту при подаче на него 1 В. По этому параметру в основном подбирается двигатель;</a:t>
            </a:r>
          </a:p>
          <a:p>
            <a:pPr marL="34290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ru-RU" sz="2200" dirty="0"/>
              <a:t>CW и CCW – (</a:t>
            </a:r>
            <a:r>
              <a:rPr lang="ru-RU" sz="2200" dirty="0" err="1"/>
              <a:t>Clockwise</a:t>
            </a:r>
            <a:r>
              <a:rPr lang="ru-RU" sz="2200" dirty="0"/>
              <a:t> и </a:t>
            </a:r>
            <a:r>
              <a:rPr lang="ru-RU" sz="2200" dirty="0" err="1"/>
              <a:t>Counter-clockwise</a:t>
            </a:r>
            <a:r>
              <a:rPr lang="ru-RU" sz="2200" dirty="0"/>
              <a:t>) вращение мотора по часовой и против часовой стрелки.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88598" y="1337207"/>
            <a:ext cx="6566804" cy="2855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4319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648072"/>
          </a:xfrm>
        </p:spPr>
        <p:txBody>
          <a:bodyPr/>
          <a:lstStyle/>
          <a:p>
            <a:pPr algn="ctr"/>
            <a:r>
              <a:rPr lang="ru-RU" sz="3600" dirty="0"/>
              <a:t>Типы</a:t>
            </a:r>
            <a:r>
              <a:rPr lang="ru-RU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/>
              <a:t>БПЛА</a:t>
            </a:r>
          </a:p>
        </p:txBody>
      </p:sp>
      <p:pic>
        <p:nvPicPr>
          <p:cNvPr id="8" name="Picture 2" descr="pic_5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899616"/>
            <a:ext cx="3528392" cy="1547541"/>
          </a:xfrm>
          <a:prstGeom prst="roundRect">
            <a:avLst>
              <a:gd name="adj" fmla="val 41342"/>
            </a:avLst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10" name="Picture 2" descr="pic_5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16758" y="1988840"/>
            <a:ext cx="3277712" cy="192270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11" name="Picture 2" descr="pic_5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600" y="4077072"/>
            <a:ext cx="5384800" cy="2557463"/>
          </a:xfrm>
          <a:prstGeom prst="roundRect">
            <a:avLst>
              <a:gd name="adj" fmla="val 41342"/>
            </a:avLst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563834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28328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ru-RU" dirty="0"/>
              <a:t>Устройство квадрокоптера</a:t>
            </a:r>
            <a:br>
              <a:rPr lang="ru-RU" dirty="0"/>
            </a:br>
            <a:br>
              <a:rPr lang="ru-RU" sz="800" dirty="0"/>
            </a:br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Двигатели</a:t>
            </a:r>
            <a:endParaRPr lang="ru-RU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8059" y="1386805"/>
            <a:ext cx="7107882" cy="5036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8906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23528" y="980728"/>
            <a:ext cx="7704856" cy="1368152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400" b="1" dirty="0">
                <a:latin typeface="+mj-lt"/>
                <a:cs typeface="Times New Roman" pitchFamily="18" charset="0"/>
              </a:rPr>
              <a:t>Аккумулятор (АКБ):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100" dirty="0">
                <a:latin typeface="+mj-lt"/>
                <a:cs typeface="Times New Roman" pitchFamily="18" charset="0"/>
              </a:rPr>
              <a:t>В основном используются литий-полимерные (</a:t>
            </a:r>
            <a:r>
              <a:rPr lang="en-US" sz="2100" dirty="0">
                <a:latin typeface="+mj-lt"/>
                <a:cs typeface="Times New Roman" pitchFamily="18" charset="0"/>
              </a:rPr>
              <a:t>Li-Po</a:t>
            </a:r>
            <a:r>
              <a:rPr lang="ru-RU" sz="2100" dirty="0">
                <a:latin typeface="+mj-lt"/>
                <a:cs typeface="Times New Roman" pitchFamily="18" charset="0"/>
              </a:rPr>
              <a:t>) аккумуляторы. Имеют низкий уровень саморазрядки и </a:t>
            </a:r>
            <a:r>
              <a:rPr lang="ru-RU" sz="2100" dirty="0">
                <a:cs typeface="Times New Roman" pitchFamily="18" charset="0"/>
              </a:rPr>
              <a:t>стабильное напряжение</a:t>
            </a:r>
            <a:r>
              <a:rPr lang="ru-RU" sz="2100" dirty="0">
                <a:latin typeface="+mj-lt"/>
                <a:cs typeface="Times New Roman" pitchFamily="18" charset="0"/>
              </a:rPr>
              <a:t>, можно использовать в большом диапазоне температур. 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endParaRPr lang="ru-RU" dirty="0">
              <a:latin typeface="+mj-lt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28328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ru-RU" dirty="0"/>
              <a:t>Устройство квадрокоптера</a:t>
            </a:r>
            <a:endParaRPr lang="ru-RU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46444" y="2132857"/>
            <a:ext cx="3226975" cy="1889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4045829"/>
            <a:ext cx="7272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Li-ion</a:t>
            </a:r>
            <a:r>
              <a:rPr lang="ru-RU" dirty="0"/>
              <a:t> (форм фактор 18650) – менее </a:t>
            </a:r>
            <a:r>
              <a:rPr lang="ru-RU" dirty="0" err="1"/>
              <a:t>распространенны</a:t>
            </a:r>
            <a:r>
              <a:rPr lang="ru-RU" dirty="0"/>
              <a:t>, как правило используются для БПЛА, рассчитанных на долгий полет. 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13260" y="4679380"/>
            <a:ext cx="2461518" cy="2096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9900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23528" y="980728"/>
            <a:ext cx="7704856" cy="1368152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400" b="1" dirty="0">
                <a:latin typeface="+mj-lt"/>
                <a:cs typeface="Times New Roman" pitchFamily="18" charset="0"/>
              </a:rPr>
              <a:t>Обозначение: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endParaRPr lang="ru-RU" dirty="0">
              <a:latin typeface="+mj-lt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28328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ru-RU" dirty="0"/>
              <a:t>Устройство квадрокоптера</a:t>
            </a:r>
            <a:endParaRPr lang="ru-RU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836712"/>
            <a:ext cx="4571999" cy="2677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23528" y="1500068"/>
            <a:ext cx="43924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2400"/>
              </a:spcAft>
            </a:pPr>
            <a:r>
              <a:rPr lang="ru-RU" sz="2000" b="1" dirty="0"/>
              <a:t>5000 </a:t>
            </a:r>
            <a:r>
              <a:rPr lang="en-US" sz="2000" b="1" dirty="0" err="1"/>
              <a:t>mAh</a:t>
            </a:r>
            <a:r>
              <a:rPr lang="en-US" sz="2000" b="1" dirty="0"/>
              <a:t> </a:t>
            </a:r>
            <a:r>
              <a:rPr lang="en-US" sz="2000" dirty="0"/>
              <a:t>- </a:t>
            </a:r>
            <a:r>
              <a:rPr lang="ru-RU" sz="2000" dirty="0"/>
              <a:t>емкость в мА*ч (миллиампер в час). Это ток, выдаваемый аккумулятором за 1 ч.</a:t>
            </a:r>
          </a:p>
          <a:p>
            <a:pPr>
              <a:spcAft>
                <a:spcPts val="2400"/>
              </a:spcAft>
            </a:pPr>
            <a:r>
              <a:rPr lang="ru-RU" sz="2000" b="1" dirty="0"/>
              <a:t>40-50С</a:t>
            </a:r>
            <a:r>
              <a:rPr lang="ru-RU" sz="2000" dirty="0"/>
              <a:t> – </a:t>
            </a:r>
            <a:r>
              <a:rPr lang="ru-RU" sz="2000" dirty="0" err="1"/>
              <a:t>токоотдача</a:t>
            </a:r>
            <a:r>
              <a:rPr lang="ru-RU" sz="2000" dirty="0"/>
              <a:t> (С-рейтинг) – макс. разрядный ток.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3729226"/>
            <a:ext cx="7704856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2000" b="1" dirty="0"/>
              <a:t>5 </a:t>
            </a:r>
            <a:r>
              <a:rPr lang="en-US" sz="2000" b="1" dirty="0"/>
              <a:t>Cells 14.8V </a:t>
            </a:r>
            <a:r>
              <a:rPr lang="en-US" sz="2000" dirty="0"/>
              <a:t>– </a:t>
            </a:r>
            <a:r>
              <a:rPr lang="ru-RU" sz="2000" dirty="0"/>
              <a:t>количество ячеек (банок). Каждая банка имеет номинальное напряжение 3,7 В и максимальное 4,2 В. </a:t>
            </a:r>
          </a:p>
          <a:p>
            <a:pPr>
              <a:spcAft>
                <a:spcPts val="600"/>
              </a:spcAft>
            </a:pPr>
            <a:r>
              <a:rPr lang="ru-RU" sz="2000" dirty="0"/>
              <a:t>Если количество банок не указано на АКБ, то его легко определить: надо из числа проводов на балансном разъеме вычесть один.</a:t>
            </a:r>
          </a:p>
          <a:p>
            <a:pPr>
              <a:spcAft>
                <a:spcPts val="600"/>
              </a:spcAft>
            </a:pPr>
            <a:r>
              <a:rPr lang="ru-RU" sz="2000" dirty="0" err="1"/>
              <a:t>Lipo</a:t>
            </a:r>
            <a:r>
              <a:rPr lang="ru-RU" sz="2000" dirty="0"/>
              <a:t> работают в диапазоне напряжений 3..4,2 В. Разряд ниже 3 В может вызвать потерю емкости АКБ, а перезаряд свыше 4,2 В может привести к возгоранию АКБ.</a:t>
            </a:r>
          </a:p>
        </p:txBody>
      </p:sp>
    </p:spTree>
    <p:extLst>
      <p:ext uri="{BB962C8B-B14F-4D97-AF65-F5344CB8AC3E}">
        <p14:creationId xmlns:p14="http://schemas.microsoft.com/office/powerpoint/2010/main" val="492751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980728"/>
            <a:ext cx="3891633" cy="792088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2"/>
                </a:solidFill>
                <a:cs typeface="Times New Roman" pitchFamily="18" charset="0"/>
              </a:rPr>
              <a:t>Пропеллеры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700808"/>
            <a:ext cx="8424936" cy="1368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solidFill>
                  <a:schemeClr val="tx1">
                    <a:lumMod val="95000"/>
                  </a:schemeClr>
                </a:solidFill>
                <a:cs typeface="Times New Roman" pitchFamily="18" charset="0"/>
              </a:rPr>
              <a:t>Преобразуют энергию мотора в подъёмную силу. 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>
                    <a:lumMod val="95000"/>
                  </a:schemeClr>
                </a:solidFill>
                <a:cs typeface="Times New Roman" pitchFamily="18" charset="0"/>
              </a:rPr>
              <a:t>Вращаются как по часовой, так и против часовой стрелки. 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>
                    <a:lumMod val="95000"/>
                  </a:schemeClr>
                </a:solidFill>
                <a:cs typeface="Times New Roman" pitchFamily="18" charset="0"/>
              </a:rPr>
              <a:t>Имеют две, три и более лопастей.</a:t>
            </a:r>
          </a:p>
          <a:p>
            <a:pPr marL="0" indent="0">
              <a:buNone/>
            </a:pPr>
            <a:endParaRPr lang="ru-RU" sz="14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57200" y="152400"/>
            <a:ext cx="8229600" cy="8283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ru-RU" dirty="0"/>
              <a:t>Устройство квадрокоптера</a:t>
            </a:r>
            <a:endParaRPr lang="ru-RU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212977"/>
            <a:ext cx="8064895" cy="2304256"/>
          </a:xfrm>
          <a:prstGeom prst="roundRect">
            <a:avLst>
              <a:gd name="adj" fmla="val 33936"/>
            </a:avLst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57200" y="5496795"/>
            <a:ext cx="67790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Для небольших БПЛА в основном используется пластик, он недорогой, прочный и при этом такой винт имеет отличные тяговые характеристики. Для крупных и дорогих </a:t>
            </a:r>
            <a:r>
              <a:rPr lang="ru-RU" dirty="0" err="1"/>
              <a:t>коптеров</a:t>
            </a:r>
            <a:r>
              <a:rPr lang="ru-RU" dirty="0"/>
              <a:t> используют карбон, он легче. </a:t>
            </a:r>
          </a:p>
        </p:txBody>
      </p:sp>
    </p:spTree>
    <p:extLst>
      <p:ext uri="{BB962C8B-B14F-4D97-AF65-F5344CB8AC3E}">
        <p14:creationId xmlns:p14="http://schemas.microsoft.com/office/powerpoint/2010/main" val="1964574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980728"/>
            <a:ext cx="3891633" cy="792088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2"/>
                </a:solidFill>
                <a:cs typeface="Times New Roman" pitchFamily="18" charset="0"/>
              </a:rPr>
              <a:t>Пропеллеры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57200" y="152400"/>
            <a:ext cx="8229600" cy="8283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ru-RU" dirty="0"/>
              <a:t>Устройство квадрокоптера</a:t>
            </a:r>
            <a:endParaRPr lang="ru-RU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0932" y="1988840"/>
            <a:ext cx="7149380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300" b="1" dirty="0"/>
              <a:t>Обозначение: 5030</a:t>
            </a:r>
            <a:endParaRPr lang="en-US" sz="2300" b="1" dirty="0"/>
          </a:p>
          <a:p>
            <a:pPr marL="342900" indent="-34290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sz="2300" b="1" dirty="0"/>
              <a:t>50 - диаметр</a:t>
            </a:r>
            <a:r>
              <a:rPr lang="ru-RU" sz="2300" dirty="0"/>
              <a:t> 5 дюймов.</a:t>
            </a:r>
          </a:p>
          <a:p>
            <a:pPr marL="342900" indent="-34290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sz="2300" b="1" dirty="0"/>
              <a:t>30 - шаг</a:t>
            </a:r>
            <a:r>
              <a:rPr lang="en-US" sz="2300" b="1" dirty="0"/>
              <a:t> </a:t>
            </a:r>
            <a:r>
              <a:rPr lang="ru-RU" sz="2300" dirty="0"/>
              <a:t>3 дюйма - это расстояние, которое пропеллер пройдет в твердой среде за один оборот. Величина шага определяется углом установки лопастей, т.е. чем больше шаг, тем больше наклон лопасти относительно плоскости вращения пропеллера.</a:t>
            </a:r>
          </a:p>
        </p:txBody>
      </p:sp>
    </p:spTree>
    <p:extLst>
      <p:ext uri="{BB962C8B-B14F-4D97-AF65-F5344CB8AC3E}">
        <p14:creationId xmlns:p14="http://schemas.microsoft.com/office/powerpoint/2010/main" val="375670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980728"/>
            <a:ext cx="7920880" cy="11521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latin typeface="+mj-lt"/>
                <a:cs typeface="Times New Roman" pitchFamily="18" charset="0"/>
              </a:rPr>
              <a:t>Электронный регулятор скорости </a:t>
            </a:r>
            <a:r>
              <a:rPr lang="ru-RU" sz="2400" dirty="0">
                <a:latin typeface="+mj-lt"/>
                <a:cs typeface="Times New Roman" pitchFamily="18" charset="0"/>
              </a:rPr>
              <a:t>- передача оборотов на мотор</a:t>
            </a:r>
            <a:r>
              <a:rPr lang="en-US" sz="2400" dirty="0">
                <a:latin typeface="+mj-lt"/>
                <a:cs typeface="Times New Roman" pitchFamily="18" charset="0"/>
              </a:rPr>
              <a:t>.</a:t>
            </a:r>
            <a:endParaRPr lang="ru-RU" sz="2400" dirty="0">
              <a:latin typeface="+mj-lt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57200" y="152400"/>
            <a:ext cx="8229600" cy="8283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ru-RU" dirty="0"/>
              <a:t>Устройство квадрокоптера</a:t>
            </a:r>
            <a:endParaRPr lang="ru-RU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1844824"/>
            <a:ext cx="2712441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875" y="4476750"/>
            <a:ext cx="809625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655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457200" y="152400"/>
            <a:ext cx="8229600" cy="8283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ru-RU" dirty="0"/>
              <a:t>Устройство квадрокоптера</a:t>
            </a:r>
            <a:endParaRPr lang="ru-RU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0932" y="968307"/>
            <a:ext cx="7509420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/>
              <a:t>30А – </a:t>
            </a:r>
            <a:r>
              <a:rPr lang="en-US" sz="2400" dirty="0"/>
              <a:t>max </a:t>
            </a:r>
            <a:r>
              <a:rPr lang="ru-RU" sz="2400" dirty="0"/>
              <a:t>ток в А</a:t>
            </a:r>
          </a:p>
          <a:p>
            <a:pPr marL="34290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/>
              <a:t>2-4S LIPO - рекомендованное напряжение </a:t>
            </a:r>
            <a:r>
              <a:rPr lang="en-US" sz="2400" dirty="0"/>
              <a:t>Li-Po</a:t>
            </a:r>
            <a:r>
              <a:rPr lang="ru-RU" sz="2400" dirty="0"/>
              <a:t> аккумулятора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42542" y="2564904"/>
            <a:ext cx="3886200" cy="376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4540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457200" y="152400"/>
            <a:ext cx="8229600" cy="8283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ru-RU" dirty="0"/>
              <a:t>Устройство квадрокоптера</a:t>
            </a:r>
            <a:endParaRPr lang="ru-RU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0932" y="980728"/>
            <a:ext cx="69333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400" dirty="0"/>
              <a:t>ESC могут быть со встроенным понижающим регулятором напряжения на 5 В (</a:t>
            </a:r>
            <a:r>
              <a:rPr lang="en-US" sz="2400" dirty="0"/>
              <a:t>BEC </a:t>
            </a:r>
            <a:r>
              <a:rPr lang="ru-RU" sz="2400" dirty="0"/>
              <a:t>- </a:t>
            </a:r>
            <a:r>
              <a:rPr lang="en-US" sz="2400" dirty="0"/>
              <a:t>Battery Elimination Circuit</a:t>
            </a:r>
            <a:r>
              <a:rPr lang="ru-RU" sz="2400" dirty="0"/>
              <a:t>), такие регуляторы могут питать к примеру радиоприемник, но на </a:t>
            </a:r>
            <a:r>
              <a:rPr lang="ru-RU" sz="2400" dirty="0" err="1"/>
              <a:t>мультикоптерах</a:t>
            </a:r>
            <a:r>
              <a:rPr lang="ru-RU" sz="2400" dirty="0"/>
              <a:t> они практически не используются, создавались они для авиа- и автомоделей.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3861048"/>
            <a:ext cx="8352928" cy="2653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365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1176293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+mj-lt"/>
                <a:cs typeface="Times New Roman" pitchFamily="18" charset="0"/>
              </a:rPr>
              <a:t>Камера</a:t>
            </a:r>
            <a:r>
              <a:rPr lang="ru-RU" sz="2400" dirty="0">
                <a:latin typeface="+mj-lt"/>
                <a:cs typeface="Times New Roman" pitchFamily="18" charset="0"/>
              </a:rPr>
              <a:t> для фото- и видеосъёмки</a:t>
            </a:r>
            <a:endParaRPr lang="ru-RU" sz="1400" dirty="0">
              <a:latin typeface="+mj-lt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57200" y="152400"/>
            <a:ext cx="8229600" cy="8283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ru-RU" dirty="0"/>
              <a:t>Устройство квадрокоптера</a:t>
            </a:r>
            <a:endParaRPr lang="ru-RU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9931" y="1916832"/>
            <a:ext cx="2624731" cy="223224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35896" y="2780928"/>
            <a:ext cx="4308412" cy="302433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009" y="4268210"/>
            <a:ext cx="222885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6098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457200" y="152400"/>
            <a:ext cx="8229600" cy="8283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ru-RU" dirty="0"/>
              <a:t>Устройство квадрокоптера</a:t>
            </a:r>
            <a:endParaRPr lang="ru-RU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User\Downloads\207490_8ff3a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51520" y="3084490"/>
            <a:ext cx="3240360" cy="19442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908720"/>
            <a:ext cx="88924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FPV </a:t>
            </a:r>
            <a:r>
              <a:rPr lang="ru-RU" sz="2400" b="1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шлем (очки) </a:t>
            </a:r>
            <a:r>
              <a:rPr lang="ru-RU" sz="24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- у</a:t>
            </a:r>
            <a:r>
              <a:rPr lang="ru-RU" sz="2400" dirty="0">
                <a:latin typeface="+mj-lt"/>
                <a:cs typeface="Times New Roman" pitchFamily="18" charset="0"/>
              </a:rPr>
              <a:t>стройство на которое передаётся видеопоток в реальном времени, которое отображается на встроенном экране. Благодаря </a:t>
            </a:r>
            <a:r>
              <a:rPr lang="en-US" sz="2400" dirty="0">
                <a:latin typeface="+mj-lt"/>
                <a:cs typeface="Times New Roman" pitchFamily="18" charset="0"/>
              </a:rPr>
              <a:t>FPV </a:t>
            </a:r>
            <a:r>
              <a:rPr lang="ru-RU" sz="2400" dirty="0">
                <a:latin typeface="+mj-lt"/>
                <a:cs typeface="Times New Roman" pitchFamily="18" charset="0"/>
              </a:rPr>
              <a:t>шлему создаётся реалистичное погружение в полёт.</a:t>
            </a:r>
            <a:endParaRPr lang="ru-RU" sz="1600" dirty="0">
              <a:latin typeface="+mj-lt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5976" y="3068960"/>
            <a:ext cx="2905125" cy="242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2962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648072"/>
          </a:xfrm>
        </p:spPr>
        <p:txBody>
          <a:bodyPr/>
          <a:lstStyle/>
          <a:p>
            <a:pPr algn="ctr"/>
            <a:r>
              <a:rPr lang="ru-RU" sz="3600" dirty="0"/>
              <a:t>Типы</a:t>
            </a:r>
            <a:r>
              <a:rPr lang="ru-RU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/>
              <a:t>БПЛА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88366" y="980728"/>
            <a:ext cx="78720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+mj-lt"/>
                <a:cs typeface="Times New Roman" panose="02020603050405020304" pitchFamily="18" charset="0"/>
              </a:rPr>
              <a:t>Вертолеты</a:t>
            </a:r>
          </a:p>
        </p:txBody>
      </p:sp>
      <p:pic>
        <p:nvPicPr>
          <p:cNvPr id="8" name="Picture 2" descr="pic_5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899616"/>
            <a:ext cx="3528392" cy="1547541"/>
          </a:xfrm>
          <a:prstGeom prst="roundRect">
            <a:avLst>
              <a:gd name="adj" fmla="val 41342"/>
            </a:avLst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10" name="Picture 2" descr="pic_5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16758" y="1988840"/>
            <a:ext cx="3277712" cy="192270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11" name="Picture 2" descr="pic_5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600" y="4077072"/>
            <a:ext cx="5384800" cy="2557463"/>
          </a:xfrm>
          <a:prstGeom prst="roundRect">
            <a:avLst>
              <a:gd name="adj" fmla="val 41342"/>
            </a:avLst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732283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457200" y="152400"/>
            <a:ext cx="8229600" cy="8283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ru-RU" dirty="0"/>
              <a:t>Устройство квадрокоптера</a:t>
            </a:r>
            <a:endParaRPr lang="ru-RU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908720"/>
            <a:ext cx="8892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Управление</a:t>
            </a:r>
            <a:endParaRPr lang="ru-RU" sz="2000" dirty="0">
              <a:latin typeface="+mj-lt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916832"/>
            <a:ext cx="9144000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3844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457200" y="152400"/>
            <a:ext cx="8229600" cy="8283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ru-RU" dirty="0"/>
              <a:t>Расчет квадрокоптера</a:t>
            </a:r>
            <a:endParaRPr lang="ru-RU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9099" y="2492896"/>
            <a:ext cx="8467144" cy="39604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1011474"/>
            <a:ext cx="68407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000" dirty="0"/>
              <a:t>Самый популярный калькулятор - </a:t>
            </a:r>
            <a:r>
              <a:rPr lang="ru-RU" sz="2000" dirty="0">
                <a:hlinkClick r:id="rId3"/>
              </a:rPr>
              <a:t>www.ecalc.ch</a:t>
            </a:r>
            <a:r>
              <a:rPr lang="ru-RU" sz="2000" dirty="0"/>
              <a:t>. Можно ввести все планируемые параметры </a:t>
            </a:r>
            <a:r>
              <a:rPr lang="ru-RU" sz="2000" dirty="0" err="1"/>
              <a:t>коптера</a:t>
            </a:r>
            <a:r>
              <a:rPr lang="ru-RU" sz="2000" dirty="0"/>
              <a:t>, произвести расчет и получить примерное время полета и совместимость подобранных компонентов в целом.</a:t>
            </a:r>
          </a:p>
        </p:txBody>
      </p:sp>
    </p:spTree>
    <p:extLst>
      <p:ext uri="{BB962C8B-B14F-4D97-AF65-F5344CB8AC3E}">
        <p14:creationId xmlns:p14="http://schemas.microsoft.com/office/powerpoint/2010/main" val="1618281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30932" y="1556792"/>
            <a:ext cx="8661548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400" dirty="0"/>
              <a:t>Основные настройки:</a:t>
            </a:r>
          </a:p>
          <a:p>
            <a:pPr marL="342900" indent="-34290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b="1" dirty="0"/>
              <a:t>Полный вес модели. </a:t>
            </a:r>
            <a:r>
              <a:rPr lang="ru-RU" sz="2400" dirty="0"/>
              <a:t>Можно указывать без ВМГ - калькулятор сам считает ее вес;</a:t>
            </a:r>
          </a:p>
          <a:p>
            <a:pPr marL="342900" indent="-34290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b="1" dirty="0"/>
              <a:t>Количество винтов </a:t>
            </a:r>
            <a:r>
              <a:rPr lang="ru-RU" sz="2400" dirty="0"/>
              <a:t>– для простоты в нижнем правом углу калькулятор рисует полученную конфигурацию;</a:t>
            </a:r>
          </a:p>
          <a:p>
            <a:pPr marL="342900" indent="-34290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b="1" dirty="0"/>
              <a:t>Размеры рамы </a:t>
            </a:r>
            <a:r>
              <a:rPr lang="ru-RU" sz="2400" dirty="0"/>
              <a:t>– расстояние по диагонали между осями  моторов;</a:t>
            </a:r>
          </a:p>
          <a:p>
            <a:pPr marL="342900" indent="-34290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b="1" dirty="0"/>
              <a:t>Аккумулятор (АКБ) </a:t>
            </a:r>
            <a:r>
              <a:rPr lang="ru-RU" sz="2400" dirty="0"/>
              <a:t>– из списка выбираем нужный, или максимально похожий АКБ и состояние заряда «номинал», в поле «P» пишем количество параллельно соединенных АКБ (для схемы с несколькими АКБ);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57200" y="152400"/>
            <a:ext cx="8229600" cy="8283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ru-RU" dirty="0"/>
              <a:t>Расчет квадрокоптера</a:t>
            </a:r>
            <a:endParaRPr lang="ru-RU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507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30932" y="1556792"/>
            <a:ext cx="866154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400" dirty="0"/>
              <a:t>Основные настройки:</a:t>
            </a:r>
          </a:p>
          <a:p>
            <a:pPr marL="342900" indent="-34290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b="1" dirty="0"/>
              <a:t>Регулятор (ESC) </a:t>
            </a:r>
            <a:r>
              <a:rPr lang="ru-RU" sz="2400" dirty="0"/>
              <a:t>- из списка выбираем свой регулятор скорости или любой с аналогичными параметрами.</a:t>
            </a:r>
          </a:p>
          <a:p>
            <a:pPr marL="342900" indent="-34290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/>
              <a:t>В </a:t>
            </a:r>
            <a:r>
              <a:rPr lang="ru-RU" sz="2400" b="1" dirty="0"/>
              <a:t>навесном оборудовании </a:t>
            </a:r>
            <a:r>
              <a:rPr lang="ru-RU" sz="2400" dirty="0"/>
              <a:t>пишем суммарное потребление и вес всего дополнительного оборудования, например, камера, светодиодные ленты, механизмы сброса груза и другое.</a:t>
            </a:r>
          </a:p>
          <a:p>
            <a:pPr marL="342900" indent="-34290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b="1" dirty="0"/>
              <a:t>Мотор</a:t>
            </a:r>
            <a:r>
              <a:rPr lang="ru-RU" sz="2400" dirty="0"/>
              <a:t> - выбираем из предложенного списка, если нужного нет, то максимально похожий по параметрам.</a:t>
            </a:r>
          </a:p>
          <a:p>
            <a:pPr marL="342900" indent="-34290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b="1" dirty="0"/>
              <a:t>Пропеллер</a:t>
            </a:r>
            <a:r>
              <a:rPr lang="ru-RU" sz="2400" dirty="0"/>
              <a:t> – выбирается тип пропеллера из списка. Угол кручения (угол атаки), диаметр винта и его шаг можно узнать из спецификации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57200" y="152400"/>
            <a:ext cx="8229600" cy="8283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ru-RU" dirty="0"/>
              <a:t>Расчет квадрокоптера</a:t>
            </a:r>
            <a:endParaRPr lang="ru-RU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754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30932" y="1556792"/>
            <a:ext cx="86615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400" dirty="0"/>
              <a:t>Далее можно нажать кнопку «Рассчитать» и смотреть результаты. Расчет примерный и не дает 100% результатов, но хорошо показывает как изменяются характеристики </a:t>
            </a:r>
            <a:r>
              <a:rPr lang="ru-RU" sz="2400" dirty="0" err="1"/>
              <a:t>коптера</a:t>
            </a:r>
            <a:r>
              <a:rPr lang="ru-RU" sz="2400" dirty="0"/>
              <a:t> при изменении его компонентов.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57200" y="152400"/>
            <a:ext cx="8229600" cy="8283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ru-RU" dirty="0"/>
              <a:t>Расчет квадрокоптера</a:t>
            </a:r>
            <a:endParaRPr lang="ru-RU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692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648072"/>
          </a:xfrm>
        </p:spPr>
        <p:txBody>
          <a:bodyPr/>
          <a:lstStyle/>
          <a:p>
            <a:pPr algn="ctr"/>
            <a:r>
              <a:rPr lang="ru-RU" sz="3600" dirty="0"/>
              <a:t>Типы</a:t>
            </a:r>
            <a:r>
              <a:rPr lang="ru-RU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/>
              <a:t>БПЛА</a:t>
            </a:r>
          </a:p>
        </p:txBody>
      </p:sp>
      <p:pic>
        <p:nvPicPr>
          <p:cNvPr id="6" name="Picture 2" descr="pic_9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994" y="1772816"/>
            <a:ext cx="3426795" cy="173036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8" name="Picture 2" descr="pic_98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87823" y="2636911"/>
            <a:ext cx="3548757" cy="191407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10" name="Picture 3" descr="pic_10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4221088"/>
            <a:ext cx="3936303" cy="2376263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668216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648072"/>
          </a:xfrm>
        </p:spPr>
        <p:txBody>
          <a:bodyPr/>
          <a:lstStyle/>
          <a:p>
            <a:pPr algn="ctr"/>
            <a:r>
              <a:rPr lang="ru-RU" sz="3600" dirty="0"/>
              <a:t>Типы</a:t>
            </a:r>
            <a:r>
              <a:rPr lang="ru-RU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/>
              <a:t>БПЛА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88366" y="980728"/>
            <a:ext cx="78720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err="1">
                <a:latin typeface="+mj-lt"/>
                <a:cs typeface="Times New Roman" panose="02020603050405020304" pitchFamily="18" charset="0"/>
              </a:rPr>
              <a:t>Мультироторы</a:t>
            </a:r>
            <a:endParaRPr lang="ru-RU" sz="2800" b="1" dirty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6" name="Picture 2" descr="pic_9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994" y="1772816"/>
            <a:ext cx="3426795" cy="173036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8" name="Picture 2" descr="pic_98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87823" y="2636911"/>
            <a:ext cx="3548757" cy="191407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10" name="Picture 3" descr="pic_10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4221088"/>
            <a:ext cx="3936303" cy="2376263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058944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648072"/>
          </a:xfrm>
        </p:spPr>
        <p:txBody>
          <a:bodyPr/>
          <a:lstStyle/>
          <a:p>
            <a:pPr algn="ctr"/>
            <a:r>
              <a:rPr lang="ru-RU" sz="3600" dirty="0"/>
              <a:t>Типы</a:t>
            </a:r>
            <a:r>
              <a:rPr lang="ru-RU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/>
              <a:t>БПЛА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031" y="2060848"/>
            <a:ext cx="6455241" cy="332758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97282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648072"/>
          </a:xfrm>
        </p:spPr>
        <p:txBody>
          <a:bodyPr/>
          <a:lstStyle/>
          <a:p>
            <a:pPr algn="ctr"/>
            <a:r>
              <a:rPr lang="ru-RU" sz="3600" dirty="0"/>
              <a:t>Типы</a:t>
            </a:r>
            <a:r>
              <a:rPr lang="ru-RU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/>
              <a:t>БПЛА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88366" y="980728"/>
            <a:ext cx="78720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latin typeface="+mj-lt"/>
                <a:cs typeface="Times New Roman" panose="02020603050405020304" pitchFamily="18" charset="0"/>
              </a:rPr>
              <a:t>Аэростаты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031" y="2060848"/>
            <a:ext cx="6455241" cy="332758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645823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Аспект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</a:themeOverride>
</file>

<file path=ppt/theme/themeOverride2.xml><?xml version="1.0" encoding="utf-8"?>
<a:themeOverride xmlns:a="http://schemas.openxmlformats.org/drawingml/2006/main">
  <a:clrScheme name="Аспект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773</TotalTime>
  <Words>1319</Words>
  <Application>Microsoft Office PowerPoint</Application>
  <PresentationFormat>Экран (4:3)</PresentationFormat>
  <Paragraphs>211</Paragraphs>
  <Slides>54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54</vt:i4>
      </vt:variant>
    </vt:vector>
  </HeadingPairs>
  <TitlesOfParts>
    <vt:vector size="61" baseType="lpstr">
      <vt:lpstr>Arial</vt:lpstr>
      <vt:lpstr>Bahnschrift Condensed</vt:lpstr>
      <vt:lpstr>Calibri</vt:lpstr>
      <vt:lpstr>Times New Roman</vt:lpstr>
      <vt:lpstr>Trebuchet MS</vt:lpstr>
      <vt:lpstr>Wingdings 3</vt:lpstr>
      <vt:lpstr>Аспект</vt:lpstr>
      <vt:lpstr>Беспилотный летательный аппарат (БПЛА)*</vt:lpstr>
      <vt:lpstr>Типы БПЛА</vt:lpstr>
      <vt:lpstr>Типы БПЛА</vt:lpstr>
      <vt:lpstr>Типы БПЛА</vt:lpstr>
      <vt:lpstr>Типы БПЛА</vt:lpstr>
      <vt:lpstr>Типы БПЛА</vt:lpstr>
      <vt:lpstr>Типы БПЛА</vt:lpstr>
      <vt:lpstr>Типы БПЛА</vt:lpstr>
      <vt:lpstr>Типы БПЛА</vt:lpstr>
      <vt:lpstr>Типы БПЛА</vt:lpstr>
      <vt:lpstr>Типы БПЛА</vt:lpstr>
      <vt:lpstr>Типы БПЛА</vt:lpstr>
      <vt:lpstr>Типы БПЛА</vt:lpstr>
      <vt:lpstr>Применение БПЛА</vt:lpstr>
      <vt:lpstr>Презентация PowerPoint</vt:lpstr>
      <vt:lpstr>Презентация PowerPoint</vt:lpstr>
      <vt:lpstr>Презентация PowerPoint</vt:lpstr>
      <vt:lpstr>История</vt:lpstr>
      <vt:lpstr>История</vt:lpstr>
      <vt:lpstr>История</vt:lpstr>
      <vt:lpstr>История</vt:lpstr>
      <vt:lpstr>Перспективы</vt:lpstr>
      <vt:lpstr>Перспективы</vt:lpstr>
      <vt:lpstr>Перспективы</vt:lpstr>
      <vt:lpstr>Перспективы</vt:lpstr>
      <vt:lpstr>Перспективы</vt:lpstr>
      <vt:lpstr>Управление квадрокоптером</vt:lpstr>
      <vt:lpstr>Управление квадрокоптером</vt:lpstr>
      <vt:lpstr>Управление квадрокоптером</vt:lpstr>
      <vt:lpstr>Управление квадрокоптером</vt:lpstr>
      <vt:lpstr>Управление квадрокоптером</vt:lpstr>
      <vt:lpstr>Управление квадрокоптером</vt:lpstr>
      <vt:lpstr>Управление квадрокоптером</vt:lpstr>
      <vt:lpstr>Основные части квадрокоптера</vt:lpstr>
      <vt:lpstr>Дополнительная аппаратура</vt:lpstr>
      <vt:lpstr>Устройство квадрокоптера</vt:lpstr>
      <vt:lpstr>Устройство квадрокоптера</vt:lpstr>
      <vt:lpstr>Устройство квадрокоптера  Двигатели</vt:lpstr>
      <vt:lpstr>Устройство квадрокоптера  Двигатели</vt:lpstr>
      <vt:lpstr>Устройство квадрокоптера  Двигатели</vt:lpstr>
      <vt:lpstr>Устройство квадрокоптера</vt:lpstr>
      <vt:lpstr>Устройство квадрокоптера</vt:lpstr>
      <vt:lpstr>Пропеллеры</vt:lpstr>
      <vt:lpstr>Пропеллеры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Квадрокоптер</dc:title>
  <dc:creator>User</dc:creator>
  <cp:lastModifiedBy>Артем Андреевич</cp:lastModifiedBy>
  <cp:revision>70</cp:revision>
  <dcterms:created xsi:type="dcterms:W3CDTF">2019-03-20T08:51:43Z</dcterms:created>
  <dcterms:modified xsi:type="dcterms:W3CDTF">2026-02-25T07:19:16Z</dcterms:modified>
</cp:coreProperties>
</file>