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0"/>
  </p:notesMasterIdLst>
  <p:sldIdLst>
    <p:sldId id="256" r:id="rId2"/>
    <p:sldId id="311" r:id="rId3"/>
    <p:sldId id="258" r:id="rId4"/>
    <p:sldId id="407" r:id="rId5"/>
    <p:sldId id="572" r:id="rId6"/>
    <p:sldId id="408" r:id="rId7"/>
    <p:sldId id="466" r:id="rId8"/>
    <p:sldId id="467" r:id="rId9"/>
    <p:sldId id="468" r:id="rId10"/>
    <p:sldId id="469" r:id="rId11"/>
    <p:sldId id="471" r:id="rId12"/>
    <p:sldId id="473" r:id="rId13"/>
    <p:sldId id="474" r:id="rId14"/>
    <p:sldId id="472" r:id="rId15"/>
    <p:sldId id="470" r:id="rId16"/>
    <p:sldId id="569" r:id="rId17"/>
    <p:sldId id="570" r:id="rId18"/>
    <p:sldId id="571" r:id="rId19"/>
    <p:sldId id="476" r:id="rId20"/>
    <p:sldId id="477" r:id="rId21"/>
    <p:sldId id="478" r:id="rId22"/>
    <p:sldId id="479" r:id="rId23"/>
    <p:sldId id="480" r:id="rId24"/>
    <p:sldId id="482" r:id="rId25"/>
    <p:sldId id="573" r:id="rId26"/>
    <p:sldId id="574" r:id="rId27"/>
    <p:sldId id="575" r:id="rId28"/>
    <p:sldId id="483" r:id="rId29"/>
    <p:sldId id="481" r:id="rId30"/>
    <p:sldId id="484" r:id="rId31"/>
    <p:sldId id="485" r:id="rId32"/>
    <p:sldId id="487" r:id="rId33"/>
    <p:sldId id="486" r:id="rId34"/>
    <p:sldId id="488" r:id="rId35"/>
    <p:sldId id="489" r:id="rId36"/>
    <p:sldId id="490" r:id="rId37"/>
    <p:sldId id="491" r:id="rId38"/>
    <p:sldId id="492" r:id="rId39"/>
    <p:sldId id="493" r:id="rId40"/>
    <p:sldId id="494" r:id="rId41"/>
    <p:sldId id="495" r:id="rId42"/>
    <p:sldId id="496" r:id="rId43"/>
    <p:sldId id="499" r:id="rId44"/>
    <p:sldId id="498" r:id="rId45"/>
    <p:sldId id="500" r:id="rId46"/>
    <p:sldId id="501" r:id="rId47"/>
    <p:sldId id="502" r:id="rId48"/>
    <p:sldId id="503" r:id="rId49"/>
    <p:sldId id="504" r:id="rId50"/>
    <p:sldId id="505" r:id="rId51"/>
    <p:sldId id="506" r:id="rId52"/>
    <p:sldId id="507" r:id="rId53"/>
    <p:sldId id="508" r:id="rId54"/>
    <p:sldId id="511" r:id="rId55"/>
    <p:sldId id="536" r:id="rId56"/>
    <p:sldId id="535" r:id="rId57"/>
    <p:sldId id="512" r:id="rId58"/>
    <p:sldId id="513" r:id="rId59"/>
    <p:sldId id="514" r:id="rId60"/>
    <p:sldId id="515" r:id="rId61"/>
    <p:sldId id="516" r:id="rId62"/>
    <p:sldId id="517" r:id="rId63"/>
    <p:sldId id="518" r:id="rId64"/>
    <p:sldId id="524" r:id="rId65"/>
    <p:sldId id="519" r:id="rId66"/>
    <p:sldId id="522" r:id="rId67"/>
    <p:sldId id="521" r:id="rId68"/>
    <p:sldId id="523" r:id="rId69"/>
    <p:sldId id="525" r:id="rId70"/>
    <p:sldId id="526" r:id="rId71"/>
    <p:sldId id="527" r:id="rId72"/>
    <p:sldId id="528" r:id="rId73"/>
    <p:sldId id="529" r:id="rId74"/>
    <p:sldId id="530" r:id="rId75"/>
    <p:sldId id="531" r:id="rId76"/>
    <p:sldId id="532" r:id="rId77"/>
    <p:sldId id="533" r:id="rId78"/>
    <p:sldId id="337" r:id="rId7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5179" autoAdjust="0"/>
  </p:normalViewPr>
  <p:slideViewPr>
    <p:cSldViewPr>
      <p:cViewPr varScale="1">
        <p:scale>
          <a:sx n="116" d="100"/>
          <a:sy n="116" d="100"/>
        </p:scale>
        <p:origin x="139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CEED4-4BA8-4DE1-AF6C-C5823884BFAF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CC7AD-8F3D-46EB-A491-BD5A66306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25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23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405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278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805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413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709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97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671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227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6996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774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302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640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68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32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3315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9706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4904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7915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3063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2390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806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218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253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6213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5147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9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4985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521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4450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8421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1747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556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1237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7652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8321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9943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4029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835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7876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1666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8374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436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510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2944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743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41281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2488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11055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38622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1772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9892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3539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00141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163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58272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82262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78751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0707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60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62887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68571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94049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25225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32091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24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52059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75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8342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9380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596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636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9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Лекция 5</a:t>
            </a:r>
            <a:br>
              <a:rPr lang="ru-RU" sz="3200" dirty="0">
                <a:solidFill>
                  <a:srgbClr val="FFC000"/>
                </a:solidFill>
              </a:rPr>
            </a:br>
            <a:r>
              <a:rPr lang="ru-RU" sz="4800" dirty="0"/>
              <a:t>Конструкция вертолета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0082" y="6381328"/>
            <a:ext cx="1621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Улан-Удэ 2025</a:t>
            </a:r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533400" y="4221088"/>
            <a:ext cx="7854696" cy="17526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algn="r">
              <a:lnSpc>
                <a:spcPct val="114000"/>
              </a:lnSpc>
              <a:spcAft>
                <a:spcPts val="600"/>
              </a:spcAft>
              <a:buClr>
                <a:schemeClr val="accent3"/>
              </a:buClr>
              <a:buSzPct val="95000"/>
              <a:defRPr/>
            </a:pP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ru-RU" b="1" i="1" dirty="0"/>
              <a:t>«Хорошо летать могут </a:t>
            </a:r>
          </a:p>
          <a:p>
            <a:pPr marR="45720" algn="r">
              <a:lnSpc>
                <a:spcPct val="114000"/>
              </a:lnSpc>
              <a:spcAft>
                <a:spcPts val="600"/>
              </a:spcAft>
              <a:buClr>
                <a:schemeClr val="accent3"/>
              </a:buClr>
              <a:buSzPct val="95000"/>
              <a:defRPr/>
            </a:pPr>
            <a:r>
              <a:rPr lang="ru-RU" b="1" i="1" dirty="0"/>
              <a:t>только красивые самолеты»</a:t>
            </a:r>
          </a:p>
          <a:p>
            <a:pPr marR="45720" algn="r">
              <a:lnSpc>
                <a:spcPct val="114000"/>
              </a:lnSpc>
              <a:spcAft>
                <a:spcPts val="600"/>
              </a:spcAft>
              <a:buClr>
                <a:schemeClr val="accent3"/>
              </a:buClr>
              <a:buSzPct val="95000"/>
              <a:defRPr/>
            </a:pPr>
            <a:r>
              <a:rPr lang="ru-RU" b="1" dirty="0"/>
              <a:t>А.Н. Туполев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Воздушный винт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132856"/>
            <a:ext cx="5472608" cy="298543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dirty="0"/>
              <a:t>Тяга </a:t>
            </a:r>
            <a:r>
              <a:rPr lang="ru-RU" sz="2800" b="1" i="1" dirty="0"/>
              <a:t>Т</a:t>
            </a:r>
            <a:r>
              <a:rPr lang="ru-RU" sz="2800" b="1" i="1" baseline="-25000" dirty="0"/>
              <a:t>а</a:t>
            </a:r>
            <a:r>
              <a:rPr lang="ru-RU" sz="2800" dirty="0"/>
              <a:t> изменяется за счет:</a:t>
            </a:r>
          </a:p>
          <a:p>
            <a:pPr marL="361950" indent="-361950">
              <a:spcAft>
                <a:spcPts val="1200"/>
              </a:spcAft>
              <a:buFont typeface="+mj-lt"/>
              <a:buAutoNum type="arabicPeriod"/>
            </a:pPr>
            <a:r>
              <a:rPr lang="ru-RU" sz="2800" dirty="0">
                <a:solidFill>
                  <a:schemeClr val="tx2"/>
                </a:solidFill>
              </a:rPr>
              <a:t>изменения скорости вращения винта </a:t>
            </a:r>
            <a:r>
              <a:rPr lang="el-GR" sz="2800" b="1" i="1" dirty="0"/>
              <a:t>ω</a:t>
            </a:r>
            <a:endParaRPr lang="ru-RU" sz="2800" dirty="0">
              <a:latin typeface="Times New Roman"/>
              <a:cs typeface="Times New Roman"/>
            </a:endParaRPr>
          </a:p>
          <a:p>
            <a:pPr marL="361950" indent="-361950">
              <a:spcAft>
                <a:spcPts val="1200"/>
              </a:spcAft>
              <a:buFont typeface="+mj-lt"/>
              <a:buAutoNum type="arabicPeriod"/>
            </a:pPr>
            <a:r>
              <a:rPr lang="ru-RU" sz="2800" dirty="0">
                <a:solidFill>
                  <a:schemeClr val="tx2"/>
                </a:solidFill>
              </a:rPr>
              <a:t>изменения </a:t>
            </a:r>
            <a:r>
              <a:rPr lang="ru-RU" sz="2800" b="1" dirty="0"/>
              <a:t>угла установки лопасти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i="1" dirty="0" err="1"/>
              <a:t>φ</a:t>
            </a:r>
            <a:r>
              <a:rPr lang="ru-RU" sz="2800" dirty="0" err="1"/>
              <a:t> </a:t>
            </a:r>
            <a:r>
              <a:rPr lang="ru-RU" sz="2800" dirty="0">
                <a:solidFill>
                  <a:schemeClr val="tx2"/>
                </a:solidFill>
              </a:rPr>
              <a:t>(применяется для НВ вертолёта).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089831"/>
            <a:ext cx="3096344" cy="572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Воздушный винт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132856"/>
            <a:ext cx="5472608" cy="317009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dirty="0">
                <a:solidFill>
                  <a:schemeClr val="tx2"/>
                </a:solidFill>
              </a:rPr>
              <a:t>Изменение </a:t>
            </a:r>
            <a:r>
              <a:rPr lang="ru-RU" sz="2800" b="1" i="1" dirty="0" err="1"/>
              <a:t>φ </a:t>
            </a:r>
            <a:r>
              <a:rPr lang="ru-RU" sz="2800" dirty="0">
                <a:solidFill>
                  <a:schemeClr val="tx2"/>
                </a:solidFill>
              </a:rPr>
              <a:t>приводит к изменению шага винта.</a:t>
            </a:r>
          </a:p>
          <a:p>
            <a:pPr>
              <a:spcAft>
                <a:spcPts val="1200"/>
              </a:spcAft>
            </a:pPr>
            <a:r>
              <a:rPr lang="ru-RU" sz="2400" b="1" dirty="0"/>
              <a:t>Геометрический шаг винта </a:t>
            </a:r>
            <a:r>
              <a:rPr lang="ru-RU" sz="2400" b="1" i="1" dirty="0"/>
              <a:t>Н</a:t>
            </a:r>
            <a:r>
              <a:rPr lang="ru-RU" sz="2400" dirty="0">
                <a:solidFill>
                  <a:schemeClr val="tx2"/>
                </a:solidFill>
              </a:rPr>
              <a:t> –  путь, который прошел бы винт за один оборот, если бы он ввинчивался в воздух, как в гайку</a:t>
            </a:r>
          </a:p>
          <a:p>
            <a:pPr algn="ctr">
              <a:spcAft>
                <a:spcPts val="1200"/>
              </a:spcAft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H =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∙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π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∙ R ∙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φ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089831"/>
            <a:ext cx="3096344" cy="572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Воздушный винт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132856"/>
            <a:ext cx="8568952" cy="153888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800" b="1" dirty="0"/>
              <a:t>Поступь винта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– </a:t>
            </a:r>
            <a:r>
              <a:rPr lang="ru-RU" sz="2800" dirty="0">
                <a:solidFill>
                  <a:schemeClr val="tx2"/>
                </a:solidFill>
              </a:rPr>
              <a:t>расстояние, пройденное винтом за один оборот.</a:t>
            </a:r>
          </a:p>
          <a:p>
            <a:pPr>
              <a:spcAft>
                <a:spcPts val="1200"/>
              </a:spcAft>
            </a:pPr>
            <a:r>
              <a:rPr lang="ru-RU" sz="2800" b="1" dirty="0"/>
              <a:t>Скольжение винта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S = H – h</a:t>
            </a:r>
            <a:r>
              <a:rPr lang="en-US" sz="2800" dirty="0">
                <a:solidFill>
                  <a:schemeClr val="tx2"/>
                </a:solidFill>
              </a:rPr>
              <a:t>.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799114"/>
            <a:ext cx="4896544" cy="285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Винты фиксированного шага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988840"/>
            <a:ext cx="8496944" cy="146193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>
                <a:solidFill>
                  <a:schemeClr val="tx2"/>
                </a:solidFill>
              </a:rPr>
              <a:t>Это винты, лопасти которых </a:t>
            </a:r>
            <a:r>
              <a:rPr lang="ru-RU" sz="2800" i="1" dirty="0">
                <a:solidFill>
                  <a:schemeClr val="tx2"/>
                </a:solidFill>
              </a:rPr>
              <a:t>не поворачиваются </a:t>
            </a:r>
            <a:r>
              <a:rPr lang="ru-RU" sz="2800" dirty="0">
                <a:solidFill>
                  <a:schemeClr val="tx2"/>
                </a:solidFill>
              </a:rPr>
              <a:t>вокруг своих осей.</a:t>
            </a:r>
          </a:p>
          <a:p>
            <a:pPr>
              <a:spcAft>
                <a:spcPts val="600"/>
              </a:spcAft>
            </a:pPr>
            <a:r>
              <a:rPr lang="ru-RU" sz="2800" dirty="0"/>
              <a:t>Лопасти имеют </a:t>
            </a:r>
            <a:r>
              <a:rPr lang="ru-RU" sz="2800" i="1" dirty="0"/>
              <a:t>переменный по длине </a:t>
            </a:r>
            <a:r>
              <a:rPr lang="ru-RU" sz="2800" dirty="0"/>
              <a:t>угол </a:t>
            </a:r>
            <a:r>
              <a:rPr lang="ru-RU" sz="2800" b="1" i="1" dirty="0" err="1"/>
              <a:t>φ</a:t>
            </a:r>
            <a:r>
              <a:rPr lang="ru-RU" sz="2800" dirty="0"/>
              <a:t>.</a:t>
            </a:r>
          </a:p>
        </p:txBody>
      </p:sp>
      <p:pic>
        <p:nvPicPr>
          <p:cNvPr id="55300" name="Picture 4" descr="Картинки по запросу пропелл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2856" y="3536843"/>
            <a:ext cx="4878288" cy="3252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Винты изменяемого шага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060848"/>
            <a:ext cx="8496944" cy="95410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Лопасть поворачивается относительно оси за корневую часть </a:t>
            </a:r>
            <a:r>
              <a:rPr lang="ru-RU" sz="2800" i="1" dirty="0"/>
              <a:t>1</a:t>
            </a:r>
            <a:r>
              <a:rPr lang="ru-RU" sz="2800" dirty="0">
                <a:solidFill>
                  <a:schemeClr val="tx2"/>
                </a:solidFill>
              </a:rPr>
              <a:t>, закрепленную во втулке винта </a:t>
            </a:r>
            <a:r>
              <a:rPr lang="ru-RU" sz="2800" i="1" dirty="0"/>
              <a:t>2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55302" name="Picture 6" descr="http://oat.mai.ru/book/glava07/7_4_1/07_62_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4554" y="3068960"/>
            <a:ext cx="4754893" cy="3566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16224"/>
            <a:ext cx="7851648" cy="1828800"/>
          </a:xfrm>
        </p:spPr>
        <p:txBody>
          <a:bodyPr>
            <a:normAutofit/>
          </a:bodyPr>
          <a:lstStyle/>
          <a:p>
            <a:r>
              <a:rPr lang="ru-RU" sz="5400" dirty="0"/>
              <a:t>Несущий винт </a:t>
            </a:r>
            <a:br>
              <a:rPr lang="ru-RU" sz="5400" dirty="0"/>
            </a:br>
            <a:r>
              <a:rPr lang="ru-RU" sz="5400" dirty="0"/>
              <a:t>вертолета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dirty="0"/>
              <a:t>Типы НВ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609636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200" dirty="0"/>
              <a:t>По форме лопасти: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788" y="2174374"/>
            <a:ext cx="8388424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just">
              <a:spcAft>
                <a:spcPts val="4200"/>
              </a:spcAft>
              <a:buFont typeface="+mj-lt"/>
              <a:buAutoNum type="arabicPeriod"/>
            </a:pPr>
            <a:r>
              <a:rPr lang="ru-RU" sz="2400" b="1" dirty="0">
                <a:solidFill>
                  <a:schemeClr val="tx2"/>
                </a:solidFill>
              </a:rPr>
              <a:t>Прямоугольные</a:t>
            </a:r>
          </a:p>
          <a:p>
            <a:pPr marL="358775" indent="-358775" algn="just">
              <a:spcAft>
                <a:spcPts val="4200"/>
              </a:spcAft>
              <a:buFont typeface="+mj-lt"/>
              <a:buAutoNum type="arabicPeriod"/>
            </a:pPr>
            <a:r>
              <a:rPr lang="ru-RU" sz="2400" b="1" dirty="0">
                <a:solidFill>
                  <a:schemeClr val="tx2"/>
                </a:solidFill>
              </a:rPr>
              <a:t>Стреловидные</a:t>
            </a:r>
          </a:p>
          <a:p>
            <a:pPr marL="358775" indent="-358775" algn="just">
              <a:spcAft>
                <a:spcPts val="4200"/>
              </a:spcAft>
              <a:buFont typeface="+mj-lt"/>
              <a:buAutoNum type="arabicPeriod"/>
            </a:pPr>
            <a:r>
              <a:rPr lang="ru-RU" sz="2400" b="1" dirty="0">
                <a:solidFill>
                  <a:schemeClr val="tx2"/>
                </a:solidFill>
              </a:rPr>
              <a:t>Треугольные</a:t>
            </a:r>
          </a:p>
          <a:p>
            <a:pPr marL="358775" indent="-358775" algn="just">
              <a:spcAft>
                <a:spcPts val="4200"/>
              </a:spcAft>
              <a:buFont typeface="+mj-lt"/>
              <a:buAutoNum type="arabicPeriod"/>
            </a:pPr>
            <a:r>
              <a:rPr lang="ru-RU" sz="2400" b="1" dirty="0">
                <a:solidFill>
                  <a:schemeClr val="tx2"/>
                </a:solidFill>
              </a:rPr>
              <a:t>Комбинированные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0596" y="2204864"/>
            <a:ext cx="523425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77788" y="5805264"/>
            <a:ext cx="8370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2"/>
                </a:solidFill>
              </a:rPr>
              <a:t>У современных НВ лопасти обычно прямоугольные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="1" i="1" baseline="-25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>
                <a:solidFill>
                  <a:schemeClr val="tx2"/>
                </a:solidFill>
              </a:rPr>
              <a:t>, т.к. они проще и дешевле в изготовлении. 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sz="4400"/>
              <a:t>H160 </a:t>
            </a:r>
            <a:r>
              <a:rPr lang="ru-RU" sz="4400" dirty="0"/>
              <a:t>от </a:t>
            </a:r>
            <a:r>
              <a:rPr lang="en-US" sz="4400" dirty="0"/>
              <a:t>Airbus Helicopters</a:t>
            </a:r>
            <a:endParaRPr lang="ru-RU" sz="4400" dirty="0"/>
          </a:p>
        </p:txBody>
      </p:sp>
      <p:pic>
        <p:nvPicPr>
          <p:cNvPr id="53250" name="Picture 2" descr="ÐÐ°ÑÑÐ¸Ð½ÐºÐ¸ Ð¿Ð¾ Ð·Ð°Ð¿ÑÐ¾ÑÑ H-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628" y="1628800"/>
            <a:ext cx="6696744" cy="5022558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Отличие НВ от пропеллера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060848"/>
            <a:ext cx="8496944" cy="201593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/>
              <a:t>Пропеллер работает при </a:t>
            </a:r>
            <a:r>
              <a:rPr lang="ru-RU" sz="2400" b="1" i="1" dirty="0"/>
              <a:t>осевой обдувке</a:t>
            </a:r>
            <a:r>
              <a:rPr lang="ru-RU" sz="2400" dirty="0"/>
              <a:t>. Для НВ вертолета осевая обдувка происходит только при висении и вертикальном взлете/посадке. </a:t>
            </a:r>
          </a:p>
          <a:p>
            <a:pPr algn="just">
              <a:spcAft>
                <a:spcPts val="600"/>
              </a:spcAft>
            </a:pPr>
            <a:r>
              <a:rPr lang="ru-RU" sz="2400" dirty="0"/>
              <a:t>На остальных режимах полета НВ вертолета работает при </a:t>
            </a:r>
            <a:r>
              <a:rPr lang="ru-RU" sz="2400" b="1" i="1" dirty="0"/>
              <a:t>косой обдувке</a:t>
            </a:r>
            <a:r>
              <a:rPr lang="ru-RU" sz="2400" dirty="0"/>
              <a:t>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399803"/>
            <a:ext cx="8496944" cy="226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Косая обдувка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060848"/>
            <a:ext cx="8496944" cy="83099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/>
              <a:t>Скорость потока, набегающего на лопасть НВ, зависит от </a:t>
            </a:r>
            <a:r>
              <a:rPr lang="ru-RU" sz="2400" b="1" i="1" dirty="0"/>
              <a:t>азимута</a:t>
            </a:r>
            <a:r>
              <a:rPr lang="ru-RU" sz="2400" dirty="0"/>
              <a:t> – угла лопасти относительно скорости потока.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6" name="Picture 2" descr="http://oat.mai.ru/book/glava07/7_4_1/07_63_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655" y="3068960"/>
            <a:ext cx="4884690" cy="3663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Принятые сокращения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6224"/>
            <a:ext cx="8686800" cy="43891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b="1" dirty="0"/>
              <a:t>ГТД </a:t>
            </a:r>
            <a:r>
              <a:rPr lang="ru-RU" sz="2800" dirty="0"/>
              <a:t>– газотурбинный двигатель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b="1" dirty="0"/>
              <a:t>ЛА</a:t>
            </a:r>
            <a:r>
              <a:rPr lang="ru-RU" sz="2800" dirty="0"/>
              <a:t> – летательный аппарат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b="1" dirty="0"/>
              <a:t>НВ </a:t>
            </a:r>
            <a:r>
              <a:rPr lang="ru-RU" sz="2800" dirty="0"/>
              <a:t>– несущий винт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Косая обдувка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060848"/>
            <a:ext cx="8496944" cy="96949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/>
              <a:t>Для произвольного азимута </a:t>
            </a:r>
            <a:r>
              <a:rPr lang="el-GR" sz="2400" b="1" i="1" dirty="0">
                <a:latin typeface="Times New Roman"/>
                <a:cs typeface="Times New Roman"/>
              </a:rPr>
              <a:t>ψ</a:t>
            </a:r>
            <a:r>
              <a:rPr lang="ru-RU" sz="2400" dirty="0"/>
              <a:t> скорость обтекания:</a:t>
            </a:r>
          </a:p>
          <a:p>
            <a:pPr algn="ctr">
              <a:spcAft>
                <a:spcPts val="600"/>
              </a:spcAft>
            </a:pPr>
            <a:r>
              <a:rPr lang="en-US" sz="2800" b="1" i="1" dirty="0"/>
              <a:t>W = </a:t>
            </a:r>
            <a:r>
              <a:rPr lang="el-GR" sz="2800" b="1" i="1" dirty="0">
                <a:latin typeface="Times New Roman"/>
                <a:cs typeface="Times New Roman"/>
              </a:rPr>
              <a:t>ω</a:t>
            </a:r>
            <a:r>
              <a:rPr lang="en-US" sz="2800" b="1" i="1" dirty="0">
                <a:latin typeface="Times New Roman"/>
                <a:cs typeface="Times New Roman"/>
              </a:rPr>
              <a:t> </a:t>
            </a:r>
            <a:r>
              <a:rPr lang="el-GR" sz="2800" b="1" i="1" dirty="0">
                <a:latin typeface="Times New Roman"/>
                <a:cs typeface="Times New Roman"/>
              </a:rPr>
              <a:t>∙</a:t>
            </a:r>
            <a:r>
              <a:rPr lang="en-US" sz="2800" b="1" i="1" dirty="0">
                <a:latin typeface="Times New Roman"/>
                <a:cs typeface="Times New Roman"/>
              </a:rPr>
              <a:t> R + V ∙ sin </a:t>
            </a:r>
            <a:r>
              <a:rPr lang="el-GR" sz="2800" b="1" i="1" dirty="0">
                <a:latin typeface="Times New Roman"/>
                <a:cs typeface="Times New Roman"/>
              </a:rPr>
              <a:t>ψ</a:t>
            </a:r>
            <a:endParaRPr lang="ru-RU" sz="2800" b="1" dirty="0"/>
          </a:p>
        </p:txBody>
      </p:sp>
      <p:pic>
        <p:nvPicPr>
          <p:cNvPr id="6" name="Picture 2" descr="http://oat.mai.ru/book/glava07/7_4_1/07_63_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655" y="3068960"/>
            <a:ext cx="4884690" cy="3663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Косая обдувка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060848"/>
            <a:ext cx="8496944" cy="320087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/>
              <a:t>Периодичность аэродинамических сил на лопасти винта при </a:t>
            </a:r>
            <a:r>
              <a:rPr lang="ru-RU" sz="3200" i="1" dirty="0"/>
              <a:t>жестком</a:t>
            </a:r>
            <a:r>
              <a:rPr lang="ru-RU" sz="3200" dirty="0"/>
              <a:t> креплении лопасти к втулке винта приводит к вибрации и тряске.</a:t>
            </a:r>
          </a:p>
          <a:p>
            <a:pPr>
              <a:spcAft>
                <a:spcPts val="1200"/>
              </a:spcAft>
            </a:pPr>
            <a:r>
              <a:rPr lang="ru-RU" sz="3200" dirty="0">
                <a:solidFill>
                  <a:srgbClr val="FF0000"/>
                </a:solidFill>
              </a:rPr>
              <a:t>Поэтому применяют </a:t>
            </a:r>
            <a:r>
              <a:rPr lang="ru-RU" sz="3200" i="1" dirty="0">
                <a:solidFill>
                  <a:srgbClr val="FF0000"/>
                </a:solidFill>
              </a:rPr>
              <a:t>нежесткое</a:t>
            </a:r>
            <a:r>
              <a:rPr lang="ru-RU" sz="3200" dirty="0">
                <a:solidFill>
                  <a:srgbClr val="FF0000"/>
                </a:solidFill>
              </a:rPr>
              <a:t> крепление лопастей к втулке.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Шарнирное крепление лопасти НВ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191504"/>
            <a:ext cx="4968552" cy="378565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500" dirty="0">
                <a:solidFill>
                  <a:schemeClr val="tx2"/>
                </a:solidFill>
              </a:rPr>
              <a:t>Широко применяется крепление лопасти </a:t>
            </a:r>
            <a:r>
              <a:rPr lang="ru-RU" sz="2500" i="1" dirty="0"/>
              <a:t>1</a:t>
            </a:r>
            <a:r>
              <a:rPr lang="ru-RU" sz="2500" dirty="0">
                <a:solidFill>
                  <a:schemeClr val="tx2"/>
                </a:solidFill>
              </a:rPr>
              <a:t> НВ к втулке </a:t>
            </a:r>
            <a:r>
              <a:rPr lang="ru-RU" sz="2500" i="1" dirty="0"/>
              <a:t>5</a:t>
            </a:r>
            <a:r>
              <a:rPr lang="ru-RU" sz="2500" dirty="0">
                <a:solidFill>
                  <a:schemeClr val="tx2"/>
                </a:solidFill>
              </a:rPr>
              <a:t> при помощи шарниров:</a:t>
            </a:r>
          </a:p>
          <a:p>
            <a:pPr marL="179388" indent="-179388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500" i="1" dirty="0">
                <a:solidFill>
                  <a:schemeClr val="tx2"/>
                </a:solidFill>
              </a:rPr>
              <a:t>осевого </a:t>
            </a:r>
            <a:r>
              <a:rPr lang="ru-RU" sz="2500" i="1" dirty="0"/>
              <a:t>2</a:t>
            </a:r>
            <a:r>
              <a:rPr lang="ru-RU" sz="2500" dirty="0"/>
              <a:t>;</a:t>
            </a:r>
            <a:endParaRPr lang="ru-RU" sz="2500" dirty="0">
              <a:solidFill>
                <a:schemeClr val="tx2"/>
              </a:solidFill>
            </a:endParaRPr>
          </a:p>
          <a:p>
            <a:pPr marL="179388" indent="-179388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500" i="1" dirty="0">
                <a:solidFill>
                  <a:schemeClr val="tx2"/>
                </a:solidFill>
              </a:rPr>
              <a:t>вертикального</a:t>
            </a:r>
            <a:r>
              <a:rPr lang="ru-RU" sz="2500" dirty="0">
                <a:solidFill>
                  <a:schemeClr val="tx2"/>
                </a:solidFill>
              </a:rPr>
              <a:t> </a:t>
            </a:r>
            <a:r>
              <a:rPr lang="ru-RU" sz="2500" i="1" dirty="0"/>
              <a:t>3</a:t>
            </a:r>
            <a:r>
              <a:rPr lang="ru-RU" sz="2500" dirty="0"/>
              <a:t>;</a:t>
            </a:r>
          </a:p>
          <a:p>
            <a:pPr marL="179388" indent="-179388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500" i="1" dirty="0">
                <a:solidFill>
                  <a:schemeClr val="tx2"/>
                </a:solidFill>
              </a:rPr>
              <a:t>горизонтального </a:t>
            </a:r>
            <a:r>
              <a:rPr lang="ru-RU" sz="2500" i="1" dirty="0"/>
              <a:t>4</a:t>
            </a:r>
            <a:r>
              <a:rPr lang="ru-RU" sz="2500" dirty="0">
                <a:solidFill>
                  <a:schemeClr val="tx2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ru-RU" sz="2500" dirty="0">
                <a:solidFill>
                  <a:schemeClr val="tx2"/>
                </a:solidFill>
              </a:rPr>
              <a:t>Рычагом </a:t>
            </a:r>
            <a:r>
              <a:rPr lang="ru-RU" sz="2500" i="1" dirty="0"/>
              <a:t>6</a:t>
            </a:r>
            <a:r>
              <a:rPr lang="ru-RU" sz="2500" dirty="0">
                <a:solidFill>
                  <a:schemeClr val="tx2"/>
                </a:solidFill>
              </a:rPr>
              <a:t> изменяется угол установки лопасти </a:t>
            </a:r>
            <a:r>
              <a:rPr lang="ru-RU" sz="2500" b="1" i="1" dirty="0" err="1"/>
              <a:t>Δφ</a:t>
            </a:r>
            <a:r>
              <a:rPr lang="ru-RU" sz="2500" b="1" i="1" dirty="0"/>
              <a:t>.</a:t>
            </a:r>
            <a:endParaRPr lang="ru-RU" sz="2500" b="1" dirty="0">
              <a:solidFill>
                <a:schemeClr val="tx2"/>
              </a:solidFill>
            </a:endParaRP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2112" y="2204864"/>
            <a:ext cx="362393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Равновесие лопасти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132856"/>
            <a:ext cx="5616624" cy="224676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>
                <a:solidFill>
                  <a:schemeClr val="tx2"/>
                </a:solidFill>
              </a:rPr>
              <a:t>На лопасть действуют силы:</a:t>
            </a:r>
          </a:p>
          <a:p>
            <a:pPr marL="358775" indent="-358775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i="1" dirty="0">
                <a:solidFill>
                  <a:schemeClr val="tx2"/>
                </a:solidFill>
              </a:rPr>
              <a:t>тяжести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b="1" i="1" dirty="0" err="1"/>
              <a:t>G</a:t>
            </a:r>
            <a:r>
              <a:rPr lang="ru-RU" sz="2400" b="1" baseline="-25000" dirty="0" err="1"/>
              <a:t>л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</a:p>
          <a:p>
            <a:pPr marL="358775" indent="-358775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i="1" dirty="0">
                <a:solidFill>
                  <a:schemeClr val="tx2"/>
                </a:solidFill>
              </a:rPr>
              <a:t>тяги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b="1" i="1" dirty="0" err="1"/>
              <a:t>Y</a:t>
            </a:r>
            <a:r>
              <a:rPr lang="ru-RU" sz="2400" b="1" baseline="-25000" dirty="0" err="1"/>
              <a:t>ал</a:t>
            </a:r>
            <a:endParaRPr lang="ru-RU" sz="2400" dirty="0"/>
          </a:p>
          <a:p>
            <a:pPr marL="358775" indent="-358775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i="1" dirty="0">
                <a:solidFill>
                  <a:schemeClr val="tx2"/>
                </a:solidFill>
              </a:rPr>
              <a:t>лобового сопротивления </a:t>
            </a:r>
            <a:r>
              <a:rPr lang="ru-RU" sz="2400" b="1" i="1" dirty="0"/>
              <a:t>Х</a:t>
            </a:r>
            <a:r>
              <a:rPr lang="ru-RU" sz="2400" b="1" baseline="-25000" dirty="0"/>
              <a:t>ал</a:t>
            </a:r>
          </a:p>
          <a:p>
            <a:pPr marL="358775" indent="-358775">
              <a:spcAft>
                <a:spcPts val="1800"/>
              </a:spcAft>
              <a:buFont typeface="Arial" pitchFamily="34" charset="0"/>
              <a:buChar char="•"/>
            </a:pPr>
            <a:r>
              <a:rPr lang="ru-RU" sz="2400" b="1" i="1" dirty="0">
                <a:solidFill>
                  <a:schemeClr val="tx2"/>
                </a:solidFill>
              </a:rPr>
              <a:t>центробежная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b="1" i="1" dirty="0"/>
              <a:t>F</a:t>
            </a:r>
            <a:r>
              <a:rPr lang="ru-RU" sz="2400" b="1" i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5180999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b="1" dirty="0">
                <a:solidFill>
                  <a:srgbClr val="FF0000"/>
                </a:solidFill>
              </a:rPr>
              <a:t>Лопасть </a:t>
            </a:r>
            <a:r>
              <a:rPr lang="ru-RU" sz="2400" b="1" i="1" dirty="0">
                <a:solidFill>
                  <a:srgbClr val="FF0000"/>
                </a:solidFill>
              </a:rPr>
              <a:t>сама приходит в равновесие</a:t>
            </a:r>
            <a:r>
              <a:rPr lang="ru-RU" sz="2400" b="1" dirty="0">
                <a:solidFill>
                  <a:srgbClr val="FF0000"/>
                </a:solidFill>
              </a:rPr>
              <a:t>, когда сумма моментов сил, действующих на лопасть, относительно шарниров равна нулю.</a:t>
            </a:r>
          </a:p>
        </p:txBody>
      </p:sp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52190"/>
            <a:ext cx="3851920" cy="318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Равновесие лопасти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132856"/>
            <a:ext cx="4896544" cy="232371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/>
              <a:t>Лопасти при этом отклоняются:</a:t>
            </a:r>
          </a:p>
          <a:p>
            <a:pPr marL="179388" indent="-179388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500" dirty="0">
                <a:solidFill>
                  <a:schemeClr val="tx2"/>
                </a:solidFill>
              </a:rPr>
              <a:t>в горизонтальной плоскости – на </a:t>
            </a:r>
            <a:r>
              <a:rPr lang="ru-RU" sz="2500" i="1" dirty="0">
                <a:solidFill>
                  <a:schemeClr val="tx2"/>
                </a:solidFill>
              </a:rPr>
              <a:t>угол отставания </a:t>
            </a:r>
            <a:r>
              <a:rPr lang="ru-RU" sz="2500" b="1" i="1" dirty="0" err="1"/>
              <a:t>ζ</a:t>
            </a:r>
            <a:endParaRPr lang="ru-RU" sz="2500" dirty="0"/>
          </a:p>
          <a:p>
            <a:pPr marL="179388" indent="-179388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500" dirty="0">
                <a:solidFill>
                  <a:schemeClr val="tx2"/>
                </a:solidFill>
              </a:rPr>
              <a:t>в вертикальной плоскости – на </a:t>
            </a:r>
            <a:r>
              <a:rPr lang="ru-RU" sz="2500" i="1" dirty="0">
                <a:solidFill>
                  <a:schemeClr val="tx2"/>
                </a:solidFill>
              </a:rPr>
              <a:t>угол конусности</a:t>
            </a:r>
            <a:r>
              <a:rPr lang="ru-RU" sz="2500" dirty="0">
                <a:solidFill>
                  <a:schemeClr val="tx2"/>
                </a:solidFill>
              </a:rPr>
              <a:t> (</a:t>
            </a:r>
            <a:r>
              <a:rPr lang="ru-RU" sz="2500" i="1" dirty="0">
                <a:solidFill>
                  <a:schemeClr val="tx2"/>
                </a:solidFill>
              </a:rPr>
              <a:t>взмаха</a:t>
            </a:r>
            <a:r>
              <a:rPr lang="ru-RU" sz="2500" dirty="0">
                <a:solidFill>
                  <a:schemeClr val="tx2"/>
                </a:solidFill>
              </a:rPr>
              <a:t>) </a:t>
            </a:r>
            <a:r>
              <a:rPr lang="ru-RU" sz="2500" b="1" i="1" dirty="0" err="1"/>
              <a:t>β</a:t>
            </a:r>
            <a:r>
              <a:rPr lang="ru-RU" sz="2500" dirty="0"/>
              <a:t>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52190"/>
            <a:ext cx="3851920" cy="318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3528" y="5229200"/>
            <a:ext cx="84969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dirty="0"/>
              <a:t>Лопасти движутся </a:t>
            </a:r>
            <a:r>
              <a:rPr lang="ru-RU" sz="2800" i="1" dirty="0"/>
              <a:t>по поверхности конуса</a:t>
            </a:r>
            <a:r>
              <a:rPr lang="ru-RU" sz="2800" dirty="0"/>
              <a:t>. </a:t>
            </a:r>
          </a:p>
          <a:p>
            <a:pPr>
              <a:spcAft>
                <a:spcPts val="1200"/>
              </a:spcAft>
            </a:pPr>
            <a:r>
              <a:rPr lang="ru-RU" sz="2800" dirty="0"/>
              <a:t>Угол </a:t>
            </a:r>
            <a:r>
              <a:rPr lang="ru-RU" sz="2800" b="1" i="1" dirty="0" err="1"/>
              <a:t>β</a:t>
            </a:r>
            <a:r>
              <a:rPr lang="ru-RU" sz="2800" dirty="0" err="1"/>
              <a:t> </a:t>
            </a:r>
            <a:r>
              <a:rPr lang="ru-RU" sz="2800" dirty="0"/>
              <a:t>тем больше, чем больше подъемная сила </a:t>
            </a:r>
            <a:r>
              <a:rPr lang="ru-RU" sz="2800" b="1" i="1" dirty="0" err="1"/>
              <a:t>Y</a:t>
            </a:r>
            <a:r>
              <a:rPr lang="ru-RU" sz="2800" b="1" baseline="-25000" dirty="0" err="1"/>
              <a:t>a</a:t>
            </a:r>
            <a:r>
              <a:rPr lang="ru-RU" sz="2800" dirty="0"/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/>
              <a:t>Способы крепления лопастей к втулке НВ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7788" y="1556792"/>
            <a:ext cx="8370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just">
              <a:buFont typeface="+mj-lt"/>
              <a:buAutoNum type="arabicPeriod"/>
            </a:pPr>
            <a:r>
              <a:rPr lang="ru-RU" sz="2800" b="1" dirty="0">
                <a:solidFill>
                  <a:schemeClr val="tx2"/>
                </a:solidFill>
              </a:rPr>
              <a:t>Жесткое: </a:t>
            </a:r>
          </a:p>
          <a:p>
            <a:pPr algn="just"/>
            <a:r>
              <a:rPr lang="ru-RU" sz="2000" dirty="0"/>
              <a:t>Лопасть поворачивается только вокруг своей оси в ОШ, меняя </a:t>
            </a:r>
            <a:r>
              <a:rPr lang="el-GR" sz="2000" b="1" i="1" dirty="0">
                <a:latin typeface="Times New Roman"/>
                <a:cs typeface="Times New Roman"/>
              </a:rPr>
              <a:t>φ</a:t>
            </a:r>
            <a:r>
              <a:rPr lang="ru-RU" sz="2000" dirty="0"/>
              <a:t>.</a:t>
            </a:r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840" y="2564904"/>
            <a:ext cx="383029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5004465"/>
            <a:ext cx="4355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1 – ОШ; 2 – корпус втулки; 3 – упругий комель лопасти;  4 – рычаг поворота лопасти</a:t>
            </a:r>
          </a:p>
        </p:txBody>
      </p:sp>
      <p:pic>
        <p:nvPicPr>
          <p:cNvPr id="21197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74" y="3779748"/>
            <a:ext cx="4248522" cy="265626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544717" y="6444044"/>
            <a:ext cx="27350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/>
              <a:t>Втулка НВ вертолета </a:t>
            </a:r>
            <a:r>
              <a:rPr lang="en-US" sz="1600" dirty="0"/>
              <a:t>Bo-105</a:t>
            </a:r>
            <a:endParaRPr lang="ru-RU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/>
              <a:t>Способы крепления лопастей к втулке НВ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6662" y="1556792"/>
            <a:ext cx="8370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just">
              <a:buFont typeface="+mj-lt"/>
              <a:buAutoNum type="arabicPeriod" startAt="2"/>
            </a:pPr>
            <a:r>
              <a:rPr lang="ru-RU" sz="2800" b="1" dirty="0">
                <a:solidFill>
                  <a:schemeClr val="tx2"/>
                </a:solidFill>
              </a:rPr>
              <a:t>Шарнирное: </a:t>
            </a:r>
          </a:p>
          <a:p>
            <a:pPr algn="just"/>
            <a:r>
              <a:rPr lang="ru-RU" sz="2000" dirty="0"/>
              <a:t>Кроме ОШ имеется ГШ и ВШ.</a:t>
            </a:r>
            <a:r>
              <a:rPr lang="en-US" sz="2000" dirty="0"/>
              <a:t> </a:t>
            </a:r>
            <a:r>
              <a:rPr lang="ru-RU" sz="2000" dirty="0"/>
              <a:t>Наиболее распространено.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254090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2016" y="2833773"/>
            <a:ext cx="426493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355976" y="6146140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1 – </a:t>
            </a:r>
            <a:r>
              <a:rPr lang="ru-RU" sz="1400" dirty="0"/>
              <a:t>ГШ; 2 – ВШ; 3 – ОШ;  4 – корпус втулки; 5 – скоба; 6 – демпфер; 7 – рычаг поворота лопасти</a:t>
            </a:r>
          </a:p>
        </p:txBody>
      </p:sp>
      <p:pic>
        <p:nvPicPr>
          <p:cNvPr id="212996" name="Picture 4" descr="ÐÐ°ÑÑÐ¸Ð½ÐºÐ¸ Ð¿Ð¾ Ð·Ð°Ð¿ÑÐ¾ÑÑ Ð²ÑÑÐ»ÐºÐ° Ð¼Ð¸-2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167" y="4293421"/>
            <a:ext cx="3855579" cy="2564579"/>
          </a:xfrm>
          <a:prstGeom prst="round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/>
              <a:t>Способы крепления лопастей к втулке НВ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7788" y="1628800"/>
            <a:ext cx="84426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just">
              <a:buFont typeface="+mj-lt"/>
              <a:buAutoNum type="arabicPeriod" startAt="3"/>
            </a:pPr>
            <a:r>
              <a:rPr lang="ru-RU" sz="2800" b="1" dirty="0">
                <a:solidFill>
                  <a:schemeClr val="tx2"/>
                </a:solidFill>
              </a:rPr>
              <a:t>Упругое: </a:t>
            </a:r>
          </a:p>
          <a:p>
            <a:pPr algn="just"/>
            <a:r>
              <a:rPr lang="ru-RU" sz="2000" dirty="0"/>
              <a:t>Гибкие элементы (рессоры, торсионы, </a:t>
            </a:r>
            <a:r>
              <a:rPr lang="ru-RU" sz="2000" dirty="0" err="1"/>
              <a:t>эластомерные</a:t>
            </a:r>
            <a:r>
              <a:rPr lang="ru-RU" sz="2000" dirty="0"/>
              <a:t> подшипники) выполняют функции ГШ и ВШ.</a:t>
            </a:r>
          </a:p>
        </p:txBody>
      </p:sp>
      <p:pic>
        <p:nvPicPr>
          <p:cNvPr id="215041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882" y="2780928"/>
            <a:ext cx="417576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5138608"/>
            <a:ext cx="43924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1 – </a:t>
            </a:r>
            <a:r>
              <a:rPr lang="ru-RU" sz="1400" dirty="0"/>
              <a:t>сферический </a:t>
            </a:r>
            <a:r>
              <a:rPr lang="ru-RU" sz="1400" dirty="0" err="1"/>
              <a:t>эластомерный</a:t>
            </a:r>
            <a:r>
              <a:rPr lang="ru-RU" sz="1400" dirty="0"/>
              <a:t> подшипник; 2 – рукав; 3 – корпус втулки; 4 – рычаг поворота лопасти; 5 – демпфер</a:t>
            </a:r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4055708" cy="266429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098134" y="6444044"/>
            <a:ext cx="35795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/>
              <a:t>Втулка НВ вертолета </a:t>
            </a:r>
            <a:r>
              <a:rPr lang="en-US" sz="1600" dirty="0"/>
              <a:t>AS350 </a:t>
            </a:r>
            <a:r>
              <a:rPr lang="ru-RU" sz="1600" dirty="0" err="1"/>
              <a:t>Экюрой</a:t>
            </a:r>
            <a:endParaRPr lang="ru-RU"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Вертикальное перемещение вертолета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060848"/>
            <a:ext cx="8568952" cy="12003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solidFill>
                  <a:schemeClr val="tx2"/>
                </a:solidFill>
              </a:rPr>
              <a:t>Происходит под действием силы тяги НВ. Эту силу можно изменять </a:t>
            </a:r>
            <a:r>
              <a:rPr lang="ru-RU" sz="2400" i="1" dirty="0">
                <a:solidFill>
                  <a:schemeClr val="tx2"/>
                </a:solidFill>
              </a:rPr>
              <a:t>одновременным изменением угла установки всех лопастей </a:t>
            </a:r>
            <a:r>
              <a:rPr lang="ru-RU" sz="2400" dirty="0">
                <a:solidFill>
                  <a:schemeClr val="tx2"/>
                </a:solidFill>
              </a:rPr>
              <a:t>НВ (</a:t>
            </a:r>
            <a:r>
              <a:rPr lang="ru-RU" sz="2400" i="1" dirty="0">
                <a:solidFill>
                  <a:schemeClr val="tx2"/>
                </a:solidFill>
              </a:rPr>
              <a:t>изменением </a:t>
            </a:r>
            <a:r>
              <a:rPr lang="ru-RU" sz="2400" b="1" i="1" dirty="0">
                <a:solidFill>
                  <a:schemeClr val="tx2"/>
                </a:solidFill>
              </a:rPr>
              <a:t>общего шага винта</a:t>
            </a:r>
            <a:r>
              <a:rPr lang="ru-RU" sz="2400" dirty="0">
                <a:solidFill>
                  <a:schemeClr val="tx2"/>
                </a:solidFill>
              </a:rPr>
              <a:t>).</a:t>
            </a: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882" y="3356992"/>
            <a:ext cx="385623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rmAutofit/>
          </a:bodyPr>
          <a:lstStyle/>
          <a:p>
            <a:r>
              <a:rPr lang="ru-RU" sz="3600" dirty="0"/>
              <a:t>Горизонтальное перемещение вертолета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060848"/>
            <a:ext cx="8496944" cy="95410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800" dirty="0">
                <a:solidFill>
                  <a:schemeClr val="tx2"/>
                </a:solidFill>
              </a:rPr>
              <a:t>Происходит, если наклонить ось конуса НВ в направлении движения.</a:t>
            </a: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5920" y="3212976"/>
            <a:ext cx="6012160" cy="347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6224"/>
            <a:ext cx="8229600" cy="4389120"/>
          </a:xfrm>
        </p:spPr>
        <p:txBody>
          <a:bodyPr>
            <a:normAutofit/>
          </a:bodyPr>
          <a:lstStyle/>
          <a:p>
            <a:pPr marL="514350" indent="-51435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lang="ru-RU" sz="3400" dirty="0"/>
              <a:t>Воздушный винт</a:t>
            </a:r>
          </a:p>
          <a:p>
            <a:pPr marL="514350" indent="-51435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lang="ru-RU" sz="3400" dirty="0"/>
              <a:t>Несущий винт вертолета</a:t>
            </a:r>
          </a:p>
          <a:p>
            <a:pPr marL="514350" indent="-51435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lang="ru-RU" sz="3400" dirty="0"/>
              <a:t>Основные части вертолета</a:t>
            </a:r>
          </a:p>
          <a:p>
            <a:pPr marL="514350" indent="-51435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lang="ru-RU" sz="3400" dirty="0"/>
              <a:t>Классификация вертолетов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rmAutofit/>
          </a:bodyPr>
          <a:lstStyle/>
          <a:p>
            <a:r>
              <a:rPr lang="ru-RU" sz="3600" dirty="0"/>
              <a:t>Горизонтальное перемещение вертолета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060848"/>
            <a:ext cx="8496944" cy="412420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800" dirty="0">
                <a:solidFill>
                  <a:schemeClr val="tx2"/>
                </a:solidFill>
              </a:rPr>
              <a:t>Это делается изменением угла установки лопасти </a:t>
            </a:r>
            <a:r>
              <a:rPr lang="el-GR" sz="2800" b="1" i="1" dirty="0">
                <a:latin typeface="Times New Roman"/>
                <a:cs typeface="Times New Roman"/>
              </a:rPr>
              <a:t>φ</a:t>
            </a:r>
            <a:r>
              <a:rPr lang="ru-RU" sz="2800" dirty="0">
                <a:solidFill>
                  <a:schemeClr val="tx2"/>
                </a:solidFill>
              </a:rPr>
              <a:t> в зависимости от ее азимута (</a:t>
            </a:r>
            <a:r>
              <a:rPr lang="ru-RU" sz="2800" i="1" dirty="0">
                <a:solidFill>
                  <a:schemeClr val="tx2"/>
                </a:solidFill>
              </a:rPr>
              <a:t>изменением</a:t>
            </a:r>
            <a:r>
              <a:rPr lang="ru-RU" sz="2800" b="1" i="1" dirty="0">
                <a:solidFill>
                  <a:schemeClr val="tx2"/>
                </a:solidFill>
              </a:rPr>
              <a:t> циклического шага НВ</a:t>
            </a:r>
            <a:r>
              <a:rPr lang="ru-RU" sz="2800" dirty="0">
                <a:solidFill>
                  <a:schemeClr val="tx2"/>
                </a:solidFill>
              </a:rPr>
              <a:t>).</a:t>
            </a:r>
          </a:p>
          <a:p>
            <a:pPr algn="just">
              <a:spcAft>
                <a:spcPts val="1200"/>
              </a:spcAft>
            </a:pPr>
            <a:r>
              <a:rPr lang="ru-RU" sz="2800" dirty="0">
                <a:solidFill>
                  <a:schemeClr val="tx2"/>
                </a:solidFill>
              </a:rPr>
              <a:t>На лопасти, направленной в сторону желаемого перемещения, угол </a:t>
            </a:r>
            <a:r>
              <a:rPr lang="el-GR" sz="2800" b="1" i="1" dirty="0">
                <a:latin typeface="Times New Roman"/>
                <a:cs typeface="Times New Roman"/>
              </a:rPr>
              <a:t>φ</a:t>
            </a:r>
            <a:r>
              <a:rPr lang="ru-RU" sz="2800" dirty="0">
                <a:solidFill>
                  <a:schemeClr val="tx2"/>
                </a:solidFill>
              </a:rPr>
              <a:t> (и подъемная сила </a:t>
            </a:r>
            <a:r>
              <a:rPr lang="en-US" sz="2800" b="1" i="1" dirty="0"/>
              <a:t>Y</a:t>
            </a:r>
            <a:r>
              <a:rPr lang="ru-RU" sz="2800" b="1" i="1" baseline="-25000" dirty="0"/>
              <a:t>ал</a:t>
            </a:r>
            <a:r>
              <a:rPr lang="ru-RU" sz="2800" dirty="0">
                <a:solidFill>
                  <a:schemeClr val="tx2"/>
                </a:solidFill>
              </a:rPr>
              <a:t>) уменьшается, а на лопасти, направленной в обратную сторону, угол </a:t>
            </a:r>
            <a:r>
              <a:rPr lang="el-GR" sz="2800" b="1" i="1" dirty="0">
                <a:latin typeface="Times New Roman"/>
                <a:cs typeface="Times New Roman"/>
              </a:rPr>
              <a:t>φ</a:t>
            </a:r>
            <a:r>
              <a:rPr lang="ru-RU" sz="2800" dirty="0">
                <a:solidFill>
                  <a:schemeClr val="tx2"/>
                </a:solidFill>
              </a:rPr>
              <a:t> (и сила </a:t>
            </a:r>
            <a:r>
              <a:rPr lang="en-US" sz="2800" b="1" i="1" dirty="0"/>
              <a:t>Y</a:t>
            </a:r>
            <a:r>
              <a:rPr lang="ru-RU" sz="2800" b="1" i="1" baseline="-25000" dirty="0"/>
              <a:t>ал</a:t>
            </a:r>
            <a:r>
              <a:rPr lang="ru-RU" sz="2800" dirty="0">
                <a:solidFill>
                  <a:schemeClr val="tx2"/>
                </a:solidFill>
              </a:rPr>
              <a:t>) увеличивается. Поэтому ось конуса НВ отклонится в необходимом направлении.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Автомат перекоса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733907"/>
            <a:ext cx="8568952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dirty="0">
                <a:solidFill>
                  <a:schemeClr val="tx2"/>
                </a:solidFill>
              </a:rPr>
              <a:t>Изменяет общий и циклический шаг НВ с шарнирным креплением лопастей.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780928"/>
            <a:ext cx="489654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1600" i="1" dirty="0"/>
              <a:t>1-лопасти;</a:t>
            </a:r>
          </a:p>
          <a:p>
            <a:pPr>
              <a:spcAft>
                <a:spcPts val="400"/>
              </a:spcAft>
            </a:pPr>
            <a:r>
              <a:rPr lang="ru-RU" sz="1600" i="1" dirty="0"/>
              <a:t>2-рычаги управления шагом лопастей</a:t>
            </a:r>
          </a:p>
          <a:p>
            <a:pPr>
              <a:spcAft>
                <a:spcPts val="400"/>
              </a:spcAft>
            </a:pPr>
            <a:r>
              <a:rPr lang="ru-RU" sz="1600" i="1" dirty="0"/>
              <a:t>3-осевые шарниры</a:t>
            </a:r>
          </a:p>
          <a:p>
            <a:pPr>
              <a:spcAft>
                <a:spcPts val="400"/>
              </a:spcAft>
            </a:pPr>
            <a:r>
              <a:rPr lang="ru-RU" sz="1600" i="1" dirty="0"/>
              <a:t>4-втулка</a:t>
            </a:r>
          </a:p>
          <a:p>
            <a:pPr>
              <a:spcAft>
                <a:spcPts val="400"/>
              </a:spcAft>
            </a:pPr>
            <a:r>
              <a:rPr lang="ru-RU" sz="1600" i="1" dirty="0"/>
              <a:t>5-ось вращения вала</a:t>
            </a:r>
          </a:p>
          <a:p>
            <a:pPr>
              <a:spcAft>
                <a:spcPts val="400"/>
              </a:spcAft>
            </a:pPr>
            <a:r>
              <a:rPr lang="ru-RU" sz="1600" i="1" dirty="0"/>
              <a:t>6-внешнее вращающееся кольцо</a:t>
            </a:r>
          </a:p>
          <a:p>
            <a:pPr>
              <a:spcAft>
                <a:spcPts val="400"/>
              </a:spcAft>
            </a:pPr>
            <a:r>
              <a:rPr lang="ru-RU" sz="1600" i="1" dirty="0"/>
              <a:t>7-внутреннее кольцо сферического шарнира </a:t>
            </a:r>
          </a:p>
          <a:p>
            <a:pPr>
              <a:spcAft>
                <a:spcPts val="400"/>
              </a:spcAft>
            </a:pPr>
            <a:r>
              <a:rPr lang="ru-RU" sz="1600" i="1" dirty="0"/>
              <a:t>8- сферический шарнир</a:t>
            </a:r>
          </a:p>
          <a:p>
            <a:pPr>
              <a:spcAft>
                <a:spcPts val="400"/>
              </a:spcAft>
            </a:pPr>
            <a:r>
              <a:rPr lang="ru-RU" sz="1600" i="1" dirty="0"/>
              <a:t>9-ползун</a:t>
            </a:r>
          </a:p>
          <a:p>
            <a:pPr>
              <a:spcAft>
                <a:spcPts val="400"/>
              </a:spcAft>
            </a:pPr>
            <a:r>
              <a:rPr lang="ru-RU" sz="1600" i="1" dirty="0"/>
              <a:t>10-тяга ползуна</a:t>
            </a:r>
          </a:p>
          <a:p>
            <a:pPr>
              <a:spcAft>
                <a:spcPts val="400"/>
              </a:spcAft>
            </a:pPr>
            <a:r>
              <a:rPr lang="ru-RU" sz="1600" i="1" dirty="0"/>
              <a:t>11-тяга</a:t>
            </a:r>
          </a:p>
          <a:p>
            <a:pPr>
              <a:spcAft>
                <a:spcPts val="400"/>
              </a:spcAft>
            </a:pPr>
            <a:r>
              <a:rPr lang="ru-RU" sz="1600" i="1" dirty="0"/>
              <a:t>12-поводки</a:t>
            </a:r>
          </a:p>
          <a:p>
            <a:pPr>
              <a:spcAft>
                <a:spcPts val="400"/>
              </a:spcAft>
            </a:pPr>
            <a:r>
              <a:rPr lang="ru-RU" sz="1600" i="1" dirty="0"/>
              <a:t>13-тяга</a:t>
            </a:r>
            <a:endParaRPr lang="ru-RU" sz="16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13143"/>
            <a:ext cx="4355976" cy="462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628800"/>
            <a:ext cx="8568952" cy="73866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100" dirty="0"/>
              <a:t>Является важнейшим агрегатом любого вертолета, изобретен в 1911 г. Юрьевым Б.Н.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420888"/>
            <a:ext cx="4392488" cy="402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ru-RU" sz="2100" dirty="0">
                <a:solidFill>
                  <a:schemeClr val="tx2"/>
                </a:solidFill>
              </a:rPr>
              <a:t>Автомат перекоса расположен на валу </a:t>
            </a:r>
            <a:r>
              <a:rPr lang="ru-RU" sz="2100" dirty="0"/>
              <a:t>5</a:t>
            </a:r>
            <a:r>
              <a:rPr lang="ru-RU" sz="2100" dirty="0">
                <a:solidFill>
                  <a:schemeClr val="tx2"/>
                </a:solidFill>
              </a:rPr>
              <a:t> под втулкой </a:t>
            </a:r>
            <a:r>
              <a:rPr lang="ru-RU" sz="2100" dirty="0"/>
              <a:t>4</a:t>
            </a:r>
            <a:r>
              <a:rPr lang="ru-RU" sz="2100" dirty="0">
                <a:solidFill>
                  <a:schemeClr val="tx2"/>
                </a:solidFill>
              </a:rPr>
              <a:t>, представляет собой шарнир, внешнее вращающееся кольцо </a:t>
            </a:r>
            <a:r>
              <a:rPr lang="ru-RU" sz="2100" dirty="0"/>
              <a:t>6</a:t>
            </a:r>
            <a:r>
              <a:rPr lang="ru-RU" sz="2100" dirty="0">
                <a:solidFill>
                  <a:schemeClr val="tx2"/>
                </a:solidFill>
              </a:rPr>
              <a:t> которого перемещается вверх и вниз и наклоняется в любую сторону.</a:t>
            </a:r>
          </a:p>
          <a:p>
            <a:pPr algn="just">
              <a:spcAft>
                <a:spcPts val="400"/>
              </a:spcAft>
            </a:pPr>
            <a:r>
              <a:rPr lang="ru-RU" sz="2100" dirty="0">
                <a:solidFill>
                  <a:schemeClr val="tx2"/>
                </a:solidFill>
              </a:rPr>
              <a:t>Внешнее кольцо </a:t>
            </a:r>
            <a:r>
              <a:rPr lang="ru-RU" sz="2100" i="1" dirty="0"/>
              <a:t>6</a:t>
            </a:r>
            <a:r>
              <a:rPr lang="ru-RU" sz="2100" dirty="0">
                <a:solidFill>
                  <a:schemeClr val="tx2"/>
                </a:solidFill>
              </a:rPr>
              <a:t> является обоймой шарикоподшипника и вращается одновременно с валом </a:t>
            </a:r>
            <a:r>
              <a:rPr lang="ru-RU" sz="2100" i="1" dirty="0"/>
              <a:t>5</a:t>
            </a:r>
            <a:r>
              <a:rPr lang="ru-RU" sz="2100" dirty="0">
                <a:solidFill>
                  <a:schemeClr val="tx2"/>
                </a:solidFill>
              </a:rPr>
              <a:t> за счет тяг </a:t>
            </a:r>
            <a:r>
              <a:rPr lang="ru-RU" sz="2100" i="1" dirty="0"/>
              <a:t>12</a:t>
            </a:r>
            <a:r>
              <a:rPr lang="ru-RU" sz="2100" dirty="0">
                <a:solidFill>
                  <a:schemeClr val="tx2"/>
                </a:solidFill>
              </a:rPr>
              <a:t>, соединяющих кольцо с рычагами управления шагом </a:t>
            </a:r>
            <a:r>
              <a:rPr lang="ru-RU" sz="2100" i="1" dirty="0"/>
              <a:t>2</a:t>
            </a:r>
            <a:r>
              <a:rPr lang="ru-RU" sz="2100" dirty="0">
                <a:solidFill>
                  <a:schemeClr val="tx2"/>
                </a:solidFill>
              </a:rPr>
              <a:t> лопастей </a:t>
            </a:r>
            <a:r>
              <a:rPr lang="ru-RU" sz="2100" i="1" dirty="0"/>
              <a:t>1</a:t>
            </a:r>
            <a:r>
              <a:rPr lang="ru-RU" sz="2100" dirty="0">
                <a:solidFill>
                  <a:schemeClr val="tx2"/>
                </a:solidFill>
              </a:rPr>
              <a:t> винта.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13143"/>
            <a:ext cx="4355976" cy="462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Автомат перекоса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121237"/>
            <a:ext cx="43924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ru-RU" sz="2100" dirty="0">
                <a:solidFill>
                  <a:schemeClr val="tx2"/>
                </a:solidFill>
              </a:rPr>
              <a:t>Кольцо </a:t>
            </a:r>
            <a:r>
              <a:rPr lang="ru-RU" sz="2100" i="1" dirty="0"/>
              <a:t>7</a:t>
            </a:r>
            <a:r>
              <a:rPr lang="ru-RU" sz="2100" dirty="0">
                <a:solidFill>
                  <a:schemeClr val="tx2"/>
                </a:solidFill>
              </a:rPr>
              <a:t>, являющееся внутренней обоймой шарикоподшипника, неподвижно  в  плоскости  вращения внешнего кольца, однако эта плоскость может поворачиваться за счет сферического шарнира </a:t>
            </a:r>
            <a:r>
              <a:rPr lang="ru-RU" sz="2100" i="1" dirty="0"/>
              <a:t>8</a:t>
            </a:r>
            <a:r>
              <a:rPr lang="ru-RU" sz="2100" dirty="0">
                <a:solidFill>
                  <a:schemeClr val="tx2"/>
                </a:solidFill>
              </a:rPr>
              <a:t>, которым внутреннее кольцо </a:t>
            </a:r>
            <a:r>
              <a:rPr lang="ru-RU" sz="2100" i="1" dirty="0"/>
              <a:t>7</a:t>
            </a:r>
            <a:r>
              <a:rPr lang="ru-RU" sz="2100" dirty="0">
                <a:solidFill>
                  <a:schemeClr val="tx2"/>
                </a:solidFill>
              </a:rPr>
              <a:t> подвижно соединяется с ползуном </a:t>
            </a:r>
            <a:r>
              <a:rPr lang="ru-RU" sz="2100" i="1" dirty="0"/>
              <a:t>9</a:t>
            </a:r>
            <a:r>
              <a:rPr lang="ru-RU" sz="2100" dirty="0">
                <a:solidFill>
                  <a:schemeClr val="tx2"/>
                </a:solidFill>
              </a:rPr>
              <a:t>, перемещающимся вдоль вала </a:t>
            </a:r>
            <a:r>
              <a:rPr lang="ru-RU" sz="2100" i="1" dirty="0"/>
              <a:t>5</a:t>
            </a:r>
            <a:r>
              <a:rPr lang="ru-RU" sz="21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13143"/>
            <a:ext cx="4355976" cy="462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Автомат перекоса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671191"/>
            <a:ext cx="8496944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b="1" dirty="0">
                <a:solidFill>
                  <a:schemeClr val="tx2"/>
                </a:solidFill>
              </a:rPr>
              <a:t>Управление общим шагом винта </a:t>
            </a:r>
            <a:r>
              <a:rPr lang="ru-RU" sz="2400" dirty="0">
                <a:solidFill>
                  <a:schemeClr val="tx2"/>
                </a:solidFill>
              </a:rPr>
              <a:t>(</a:t>
            </a:r>
            <a:r>
              <a:rPr lang="ru-RU" sz="2400" i="1" dirty="0">
                <a:solidFill>
                  <a:schemeClr val="tx2"/>
                </a:solidFill>
              </a:rPr>
              <a:t>б</a:t>
            </a:r>
            <a:r>
              <a:rPr lang="ru-RU" sz="2400" dirty="0">
                <a:solidFill>
                  <a:schemeClr val="tx2"/>
                </a:solidFill>
              </a:rPr>
              <a:t>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132856"/>
            <a:ext cx="4392488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ru-RU" sz="2300" dirty="0">
                <a:solidFill>
                  <a:schemeClr val="tx2"/>
                </a:solidFill>
              </a:rPr>
              <a:t>При перемещении ползуна тягой </a:t>
            </a:r>
            <a:r>
              <a:rPr lang="ru-RU" sz="2300" i="1" dirty="0"/>
              <a:t>10</a:t>
            </a:r>
            <a:r>
              <a:rPr lang="ru-RU" sz="2300" dirty="0">
                <a:solidFill>
                  <a:schemeClr val="tx2"/>
                </a:solidFill>
              </a:rPr>
              <a:t> за счет одновременного перемещения поводками </a:t>
            </a:r>
            <a:r>
              <a:rPr lang="ru-RU" sz="2300" i="1" dirty="0"/>
              <a:t>12</a:t>
            </a:r>
            <a:r>
              <a:rPr lang="ru-RU" sz="2300" dirty="0">
                <a:solidFill>
                  <a:schemeClr val="tx2"/>
                </a:solidFill>
              </a:rPr>
              <a:t> рычагов </a:t>
            </a:r>
            <a:r>
              <a:rPr lang="ru-RU" sz="2300" i="1" dirty="0"/>
              <a:t>2</a:t>
            </a:r>
            <a:r>
              <a:rPr lang="ru-RU" sz="2300" dirty="0">
                <a:solidFill>
                  <a:schemeClr val="tx2"/>
                </a:solidFill>
              </a:rPr>
              <a:t> все лопасти поворачиваются в осевых шарнирах </a:t>
            </a:r>
            <a:r>
              <a:rPr lang="ru-RU" sz="2300" i="1" dirty="0"/>
              <a:t>3</a:t>
            </a:r>
            <a:r>
              <a:rPr lang="ru-RU" sz="2300" dirty="0">
                <a:solidFill>
                  <a:schemeClr val="tx2"/>
                </a:solidFill>
              </a:rPr>
              <a:t> на одинаковые углы, которые при горизонтальном положении внешнего кольца не изменяются по азимуту при вращении винта.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13143"/>
            <a:ext cx="4355976" cy="462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Автомат перекоса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671191"/>
            <a:ext cx="8496944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b="1" dirty="0">
                <a:solidFill>
                  <a:schemeClr val="tx2"/>
                </a:solidFill>
              </a:rPr>
              <a:t>Режим авторотации (самовращения)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132856"/>
            <a:ext cx="439248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300" dirty="0">
                <a:solidFill>
                  <a:schemeClr val="tx2"/>
                </a:solidFill>
              </a:rPr>
              <a:t>При отказе двигателя он муфтой свободного хода автоматически отключается от НВ, а общий шаг винта устанавливается так, чтобы обеспечить безопасное вертикальное снижение и посадку на</a:t>
            </a:r>
            <a:r>
              <a:rPr lang="ru-RU" sz="2300" b="1" dirty="0">
                <a:solidFill>
                  <a:schemeClr val="tx2"/>
                </a:solidFill>
              </a:rPr>
              <a:t> </a:t>
            </a:r>
            <a:r>
              <a:rPr lang="ru-RU" sz="2300" i="1" dirty="0">
                <a:solidFill>
                  <a:schemeClr val="tx2"/>
                </a:solidFill>
              </a:rPr>
              <a:t>режиме авторотации</a:t>
            </a:r>
            <a:r>
              <a:rPr lang="ru-RU" sz="23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13143"/>
            <a:ext cx="4355976" cy="462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Автомат перекоса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671191"/>
            <a:ext cx="8496944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b="1">
                <a:solidFill>
                  <a:schemeClr val="tx2"/>
                </a:solidFill>
              </a:rPr>
              <a:t>Управление общим шагом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132856"/>
            <a:ext cx="4392488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300" dirty="0">
                <a:solidFill>
                  <a:schemeClr val="tx2"/>
                </a:solidFill>
              </a:rPr>
              <a:t>Осуществляется </a:t>
            </a:r>
            <a:r>
              <a:rPr lang="ru-RU" sz="2300" b="1" i="1" dirty="0">
                <a:solidFill>
                  <a:schemeClr val="tx2"/>
                </a:solidFill>
              </a:rPr>
              <a:t>рычагом «шаг-газ»</a:t>
            </a:r>
            <a:r>
              <a:rPr lang="ru-RU" sz="2300" dirty="0">
                <a:solidFill>
                  <a:schemeClr val="tx2"/>
                </a:solidFill>
              </a:rPr>
              <a:t>, который связан проводкой управления с ползуном автомата перекоса и насосом подачи топлива в двигатель.</a:t>
            </a:r>
          </a:p>
          <a:p>
            <a:pPr algn="just">
              <a:spcAft>
                <a:spcPts val="600"/>
              </a:spcAft>
            </a:pPr>
            <a:r>
              <a:rPr lang="ru-RU" sz="2400" dirty="0">
                <a:solidFill>
                  <a:schemeClr val="tx2"/>
                </a:solidFill>
              </a:rPr>
              <a:t>Внешнее кольцо </a:t>
            </a:r>
            <a:r>
              <a:rPr lang="ru-RU" sz="2400" i="1" dirty="0"/>
              <a:t>6</a:t>
            </a:r>
            <a:r>
              <a:rPr lang="ru-RU" sz="2400" dirty="0">
                <a:solidFill>
                  <a:schemeClr val="tx2"/>
                </a:solidFill>
              </a:rPr>
              <a:t> автомата перекоса (</a:t>
            </a:r>
            <a:r>
              <a:rPr lang="ru-RU" sz="2400" i="1" dirty="0">
                <a:solidFill>
                  <a:schemeClr val="tx2"/>
                </a:solidFill>
              </a:rPr>
              <a:t>а</a:t>
            </a:r>
            <a:r>
              <a:rPr lang="ru-RU" sz="2400" dirty="0">
                <a:solidFill>
                  <a:schemeClr val="tx2"/>
                </a:solidFill>
              </a:rPr>
              <a:t>) с помощью тяги </a:t>
            </a:r>
            <a:r>
              <a:rPr lang="ru-RU" sz="2400" i="1" dirty="0"/>
              <a:t>11</a:t>
            </a:r>
            <a:r>
              <a:rPr lang="ru-RU" sz="2400" dirty="0">
                <a:solidFill>
                  <a:schemeClr val="tx2"/>
                </a:solidFill>
              </a:rPr>
              <a:t> можно наклонить относительно оси </a:t>
            </a:r>
            <a:r>
              <a:rPr lang="ru-RU" sz="2400" b="1" i="1" dirty="0"/>
              <a:t>Z</a:t>
            </a:r>
            <a:r>
              <a:rPr lang="ru-RU" sz="2400" dirty="0">
                <a:solidFill>
                  <a:schemeClr val="tx2"/>
                </a:solidFill>
              </a:rPr>
              <a:t>, а с помощью тяги </a:t>
            </a:r>
            <a:r>
              <a:rPr lang="ru-RU" sz="2400" i="1" dirty="0"/>
              <a:t>13</a:t>
            </a:r>
            <a:r>
              <a:rPr lang="ru-RU" sz="2400" dirty="0">
                <a:solidFill>
                  <a:schemeClr val="tx2"/>
                </a:solidFill>
              </a:rPr>
              <a:t> - относительно оси </a:t>
            </a:r>
            <a:r>
              <a:rPr lang="ru-RU" sz="2400" b="1" i="1" dirty="0"/>
              <a:t>X</a:t>
            </a:r>
            <a:r>
              <a:rPr lang="ru-RU" sz="2400" i="1" dirty="0">
                <a:solidFill>
                  <a:schemeClr val="tx2"/>
                </a:solidFill>
              </a:rPr>
              <a:t>.</a:t>
            </a:r>
            <a:endParaRPr lang="ru-RU" sz="2300" dirty="0">
              <a:solidFill>
                <a:schemeClr val="tx2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13143"/>
            <a:ext cx="4355976" cy="462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Автомат перекоса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671191"/>
            <a:ext cx="8496944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b="1" dirty="0">
                <a:solidFill>
                  <a:schemeClr val="tx2"/>
                </a:solidFill>
              </a:rPr>
              <a:t>Управление циклическим шагом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132856"/>
            <a:ext cx="4392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>
                <a:solidFill>
                  <a:schemeClr val="tx2"/>
                </a:solidFill>
              </a:rPr>
              <a:t>При этом поводки </a:t>
            </a:r>
            <a:r>
              <a:rPr lang="ru-RU" sz="2400" i="1" dirty="0"/>
              <a:t>12</a:t>
            </a:r>
            <a:r>
              <a:rPr lang="ru-RU" sz="2400" dirty="0">
                <a:solidFill>
                  <a:schemeClr val="tx2"/>
                </a:solidFill>
              </a:rPr>
              <a:t>, связывающие внешнее вращающееся кольцо </a:t>
            </a:r>
            <a:r>
              <a:rPr lang="ru-RU" sz="2400" i="1" dirty="0"/>
              <a:t>6</a:t>
            </a:r>
            <a:r>
              <a:rPr lang="ru-RU" sz="2400" dirty="0">
                <a:solidFill>
                  <a:schemeClr val="tx2"/>
                </a:solidFill>
              </a:rPr>
              <a:t> с рычагами </a:t>
            </a:r>
            <a:r>
              <a:rPr lang="ru-RU" sz="2400" i="1" dirty="0"/>
              <a:t>2</a:t>
            </a:r>
            <a:r>
              <a:rPr lang="ru-RU" sz="2400" dirty="0">
                <a:solidFill>
                  <a:schemeClr val="tx2"/>
                </a:solidFill>
              </a:rPr>
              <a:t> управления шагом, будут циклически (</a:t>
            </a:r>
            <a:r>
              <a:rPr lang="ru-RU" sz="2400" i="1" dirty="0">
                <a:solidFill>
                  <a:schemeClr val="tx2"/>
                </a:solidFill>
              </a:rPr>
              <a:t>в</a:t>
            </a:r>
            <a:r>
              <a:rPr lang="ru-RU" sz="2400" dirty="0">
                <a:solidFill>
                  <a:schemeClr val="tx2"/>
                </a:solidFill>
              </a:rPr>
              <a:t>) изменять по азимуту шаг лопастей от </a:t>
            </a:r>
            <a:r>
              <a:rPr lang="ru-RU" sz="2400" b="1" i="1" dirty="0"/>
              <a:t>φ</a:t>
            </a:r>
            <a:r>
              <a:rPr lang="ru-RU" sz="2400" b="1" i="1" baseline="-25000" dirty="0"/>
              <a:t>1</a:t>
            </a:r>
            <a:r>
              <a:rPr lang="ru-RU" sz="2400" b="1" i="1" dirty="0"/>
              <a:t> = </a:t>
            </a:r>
            <a:r>
              <a:rPr lang="ru-RU" sz="2400" b="1" i="1" dirty="0" err="1"/>
              <a:t>φ</a:t>
            </a:r>
            <a:r>
              <a:rPr lang="ru-RU" sz="2400" b="1" i="1" baseline="-25000" dirty="0" err="1"/>
              <a:t>min</a:t>
            </a:r>
            <a:r>
              <a:rPr lang="ru-RU" sz="2400" i="1" dirty="0" err="1"/>
              <a:t> </a:t>
            </a:r>
            <a:r>
              <a:rPr lang="ru-RU" sz="2400" dirty="0">
                <a:solidFill>
                  <a:schemeClr val="tx2"/>
                </a:solidFill>
              </a:rPr>
              <a:t>в направлении полета до </a:t>
            </a:r>
            <a:r>
              <a:rPr lang="ru-RU" sz="2400" b="1" i="1" dirty="0"/>
              <a:t>φ</a:t>
            </a:r>
            <a:r>
              <a:rPr lang="ru-RU" sz="2400" b="1" i="1" baseline="-25000" dirty="0"/>
              <a:t>2</a:t>
            </a:r>
            <a:r>
              <a:rPr lang="ru-RU" sz="2400" b="1" i="1" dirty="0"/>
              <a:t> = </a:t>
            </a:r>
            <a:r>
              <a:rPr lang="ru-RU" sz="2400" b="1" i="1" dirty="0" err="1"/>
              <a:t>φ</a:t>
            </a:r>
            <a:r>
              <a:rPr lang="ru-RU" sz="2400" b="1" i="1" baseline="-25000" dirty="0" err="1"/>
              <a:t>max</a:t>
            </a:r>
            <a:r>
              <a:rPr lang="ru-RU" sz="2400" b="1" i="1" dirty="0" err="1"/>
              <a:t> </a:t>
            </a:r>
            <a:r>
              <a:rPr lang="ru-RU" sz="2400" dirty="0">
                <a:solidFill>
                  <a:schemeClr val="tx2"/>
                </a:solidFill>
              </a:rPr>
              <a:t>в противоположном направлении.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13143"/>
            <a:ext cx="4355976" cy="462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Автомат перекоса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671191"/>
            <a:ext cx="8496944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b="1" dirty="0">
                <a:solidFill>
                  <a:schemeClr val="tx2"/>
                </a:solidFill>
              </a:rPr>
              <a:t>Управление циклическим шагом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132856"/>
            <a:ext cx="4392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>
                <a:solidFill>
                  <a:schemeClr val="tx2"/>
                </a:solidFill>
              </a:rPr>
              <a:t>Осуществляется с помощью </a:t>
            </a:r>
            <a:r>
              <a:rPr lang="ru-RU" sz="2400" b="1" i="1" dirty="0">
                <a:solidFill>
                  <a:schemeClr val="tx2"/>
                </a:solidFill>
              </a:rPr>
              <a:t>ручки продольно-путевого управления</a:t>
            </a:r>
            <a:r>
              <a:rPr lang="ru-RU" sz="2400" dirty="0">
                <a:solidFill>
                  <a:schemeClr val="tx2"/>
                </a:solidFill>
              </a:rPr>
              <a:t>, движение которой вперед-назад или вбок приводит к аналогичному перемещению вертолета.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13143"/>
            <a:ext cx="4355976" cy="462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Автомат перекоса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671191"/>
            <a:ext cx="8496944" cy="156966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dirty="0">
                <a:solidFill>
                  <a:schemeClr val="tx2"/>
                </a:solidFill>
              </a:rPr>
              <a:t>НВ </a:t>
            </a:r>
            <a:r>
              <a:rPr lang="ru-RU" sz="2400" i="1" dirty="0"/>
              <a:t>1</a:t>
            </a:r>
            <a:r>
              <a:rPr lang="ru-RU" sz="2400" dirty="0">
                <a:solidFill>
                  <a:schemeClr val="tx2"/>
                </a:solidFill>
              </a:rPr>
              <a:t>, управляемый автоматом перекоса </a:t>
            </a:r>
            <a:r>
              <a:rPr lang="ru-RU" sz="2400" i="1" dirty="0"/>
              <a:t>3</a:t>
            </a:r>
            <a:r>
              <a:rPr lang="ru-RU" sz="2400" dirty="0">
                <a:solidFill>
                  <a:schemeClr val="tx2"/>
                </a:solidFill>
              </a:rPr>
              <a:t>, приводится в движение двигателем </a:t>
            </a:r>
            <a:r>
              <a:rPr lang="ru-RU" sz="2400" i="1" dirty="0"/>
              <a:t>5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tx2"/>
                </a:solidFill>
              </a:rPr>
              <a:t>через главный редуктор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i="1" dirty="0"/>
              <a:t>4</a:t>
            </a:r>
            <a:r>
              <a:rPr lang="ru-RU" sz="2400" dirty="0">
                <a:solidFill>
                  <a:schemeClr val="tx2"/>
                </a:solidFill>
              </a:rPr>
              <a:t>. Редуктор уменьшает частоту вращения НВ и увеличивает крутящий момент, чтобы преодолеть момент сил сопротивления.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Вертолет классической схемы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6888" y="3622501"/>
            <a:ext cx="56102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16224"/>
            <a:ext cx="7851648" cy="1828800"/>
          </a:xfrm>
        </p:spPr>
        <p:txBody>
          <a:bodyPr>
            <a:normAutofit/>
          </a:bodyPr>
          <a:lstStyle/>
          <a:p>
            <a:r>
              <a:rPr lang="ru-RU" sz="5400" dirty="0"/>
              <a:t>Воздушный винт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671191"/>
            <a:ext cx="8496944" cy="156966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dirty="0">
                <a:solidFill>
                  <a:schemeClr val="tx2"/>
                </a:solidFill>
              </a:rPr>
              <a:t>При передаче крутящего момента на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фюзеляж вертолета </a:t>
            </a:r>
            <a:r>
              <a:rPr lang="ru-RU" sz="2400" i="1" dirty="0"/>
              <a:t>2</a:t>
            </a:r>
            <a:r>
              <a:rPr lang="ru-RU" sz="2400" dirty="0">
                <a:solidFill>
                  <a:schemeClr val="tx2"/>
                </a:solidFill>
              </a:rPr>
              <a:t> действует реактивный крутящий момент </a:t>
            </a:r>
            <a:r>
              <a:rPr lang="ru-RU" sz="2400" b="1" i="1" dirty="0" err="1"/>
              <a:t>М</a:t>
            </a:r>
            <a:r>
              <a:rPr lang="ru-RU" sz="2400" b="1" baseline="-25000" dirty="0" err="1"/>
              <a:t>реакт</a:t>
            </a:r>
            <a:r>
              <a:rPr lang="ru-RU" sz="2400" dirty="0">
                <a:solidFill>
                  <a:schemeClr val="tx2"/>
                </a:solidFill>
              </a:rPr>
              <a:t>, который разворачивает фюзеляж в сторону, противоположную вращению НВ. 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Вертолет классической схемы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6888" y="3356992"/>
            <a:ext cx="56102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671191"/>
            <a:ext cx="8496944" cy="156966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dirty="0">
                <a:solidFill>
                  <a:schemeClr val="tx2"/>
                </a:solidFill>
              </a:rPr>
              <a:t>Рулевой винт </a:t>
            </a:r>
            <a:r>
              <a:rPr lang="ru-RU" sz="2400" dirty="0"/>
              <a:t>8</a:t>
            </a:r>
            <a:r>
              <a:rPr lang="ru-RU" sz="2400" dirty="0">
                <a:solidFill>
                  <a:schemeClr val="tx2"/>
                </a:solidFill>
              </a:rPr>
              <a:t>, установленный на хвостовой балке </a:t>
            </a:r>
            <a:r>
              <a:rPr lang="ru-RU" sz="2400" i="1" dirty="0"/>
              <a:t>7</a:t>
            </a:r>
            <a:r>
              <a:rPr lang="ru-RU" sz="2400" dirty="0">
                <a:solidFill>
                  <a:schemeClr val="tx2"/>
                </a:solidFill>
              </a:rPr>
              <a:t>, приводится во вращение от двигателя через трансмиссию </a:t>
            </a:r>
            <a:r>
              <a:rPr lang="ru-RU" sz="2400" i="1" dirty="0"/>
              <a:t>6</a:t>
            </a:r>
            <a:r>
              <a:rPr lang="ru-RU" sz="2400" dirty="0">
                <a:solidFill>
                  <a:schemeClr val="tx2"/>
                </a:solidFill>
              </a:rPr>
              <a:t>. При вращении рулевого винта возникает сила </a:t>
            </a:r>
            <a:r>
              <a:rPr lang="ru-RU" sz="2400" b="1" i="1" dirty="0" err="1"/>
              <a:t>P</a:t>
            </a:r>
            <a:r>
              <a:rPr lang="ru-RU" sz="2400" b="1" baseline="-25000" dirty="0" err="1"/>
              <a:t>р.в</a:t>
            </a:r>
            <a:r>
              <a:rPr lang="ru-RU" sz="2400" dirty="0">
                <a:solidFill>
                  <a:schemeClr val="tx2"/>
                </a:solidFill>
              </a:rPr>
              <a:t>, уравновешивающая </a:t>
            </a:r>
            <a:r>
              <a:rPr lang="ru-RU" sz="2400" b="1" i="1" dirty="0" err="1"/>
              <a:t>М</a:t>
            </a:r>
            <a:r>
              <a:rPr lang="ru-RU" sz="2400" b="1" baseline="-25000" dirty="0" err="1"/>
              <a:t>реакт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Вертолет классической схемы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6888" y="3356992"/>
            <a:ext cx="56102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671191"/>
            <a:ext cx="8496944" cy="156966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dirty="0">
                <a:solidFill>
                  <a:schemeClr val="tx2"/>
                </a:solidFill>
              </a:rPr>
              <a:t>Летчик с помощью ножного управления изменяет шаг рулевого винта, а, следовательно, и силу </a:t>
            </a:r>
            <a:r>
              <a:rPr lang="ru-RU" sz="2400" b="1" i="1" dirty="0" err="1"/>
              <a:t>P</a:t>
            </a:r>
            <a:r>
              <a:rPr lang="ru-RU" sz="2400" b="1" baseline="-25000" dirty="0" err="1"/>
              <a:t>р.в</a:t>
            </a:r>
            <a:r>
              <a:rPr lang="ru-RU" sz="2400" dirty="0">
                <a:solidFill>
                  <a:schemeClr val="tx2"/>
                </a:solidFill>
              </a:rPr>
              <a:t> и разворачивает вертолет относительно вертикальной оси, осуществляя путевое управление (по углу рыскания).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Вертолет классической схемы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6888" y="3356992"/>
            <a:ext cx="56102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16224"/>
            <a:ext cx="7851648" cy="1828800"/>
          </a:xfrm>
        </p:spPr>
        <p:txBody>
          <a:bodyPr>
            <a:normAutofit/>
          </a:bodyPr>
          <a:lstStyle/>
          <a:p>
            <a:r>
              <a:rPr lang="ru-RU" sz="5400" dirty="0"/>
              <a:t>Основные части вертолета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867465"/>
            <a:ext cx="8496944" cy="458587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514350" indent="-514350" algn="just">
              <a:spcAft>
                <a:spcPts val="600"/>
              </a:spcAft>
              <a:buAutoNum type="arabicPeriod"/>
            </a:pPr>
            <a:r>
              <a:rPr lang="ru-RU" sz="2800" dirty="0"/>
              <a:t>Несущий винт</a:t>
            </a:r>
          </a:p>
          <a:p>
            <a:pPr marL="514350" indent="-514350" algn="just">
              <a:spcAft>
                <a:spcPts val="600"/>
              </a:spcAft>
              <a:buAutoNum type="arabicPeriod"/>
            </a:pPr>
            <a:r>
              <a:rPr lang="ru-RU" sz="2800" dirty="0"/>
              <a:t>Рулевой винт</a:t>
            </a:r>
          </a:p>
          <a:p>
            <a:pPr marL="514350" indent="-514350" algn="just">
              <a:spcAft>
                <a:spcPts val="600"/>
              </a:spcAft>
              <a:buAutoNum type="arabicPeriod"/>
            </a:pPr>
            <a:r>
              <a:rPr lang="ru-RU" sz="2800" dirty="0"/>
              <a:t>Автомат перекоса</a:t>
            </a:r>
          </a:p>
          <a:p>
            <a:pPr marL="514350" indent="-514350" algn="just">
              <a:spcAft>
                <a:spcPts val="600"/>
              </a:spcAft>
              <a:buAutoNum type="arabicPeriod"/>
            </a:pPr>
            <a:r>
              <a:rPr lang="ru-RU" sz="2800" dirty="0"/>
              <a:t>Трансмиссия</a:t>
            </a:r>
          </a:p>
          <a:p>
            <a:pPr marL="514350" indent="-514350" algn="just">
              <a:spcAft>
                <a:spcPts val="600"/>
              </a:spcAft>
              <a:buAutoNum type="arabicPeriod"/>
            </a:pPr>
            <a:r>
              <a:rPr lang="ru-RU" sz="2800" dirty="0"/>
              <a:t>Фюзеляж</a:t>
            </a:r>
          </a:p>
          <a:p>
            <a:pPr marL="514350" indent="-514350" algn="just">
              <a:spcAft>
                <a:spcPts val="600"/>
              </a:spcAft>
              <a:buAutoNum type="arabicPeriod"/>
            </a:pPr>
            <a:r>
              <a:rPr lang="ru-RU" sz="2800" dirty="0"/>
              <a:t>Крыло</a:t>
            </a:r>
          </a:p>
          <a:p>
            <a:pPr marL="514350" indent="-514350" algn="just">
              <a:spcAft>
                <a:spcPts val="600"/>
              </a:spcAft>
              <a:buAutoNum type="arabicPeriod"/>
            </a:pPr>
            <a:r>
              <a:rPr lang="ru-RU" sz="2800" dirty="0"/>
              <a:t>Оперение</a:t>
            </a:r>
          </a:p>
          <a:p>
            <a:pPr marL="514350" indent="-514350" algn="just">
              <a:spcAft>
                <a:spcPts val="600"/>
              </a:spcAft>
              <a:buAutoNum type="arabicPeriod"/>
            </a:pPr>
            <a:r>
              <a:rPr lang="ru-RU" sz="2800" dirty="0"/>
              <a:t>Взлетно-посадочные устройства</a:t>
            </a:r>
          </a:p>
          <a:p>
            <a:pPr marL="514350" indent="-514350" algn="just">
              <a:spcAft>
                <a:spcPts val="600"/>
              </a:spcAft>
              <a:buAutoNum type="arabicPeriod"/>
            </a:pPr>
            <a:r>
              <a:rPr lang="ru-RU" sz="2800" dirty="0"/>
              <a:t>Силовая установка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Основные части вертолета</a:t>
            </a: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3135" y="2420888"/>
            <a:ext cx="4886942" cy="29523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671191"/>
            <a:ext cx="8496944" cy="12003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dirty="0">
                <a:solidFill>
                  <a:schemeClr val="tx2"/>
                </a:solidFill>
              </a:rPr>
              <a:t>Создает подъёмную и движущую силу. Состоит из лопастей и втулки, которая передаёт крутящий момент с вала главного редуктора к лопастям.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Несущий винт</a:t>
            </a:r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6787" y="2923634"/>
            <a:ext cx="6070426" cy="37671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671191"/>
            <a:ext cx="8496944" cy="12003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dirty="0">
                <a:solidFill>
                  <a:schemeClr val="tx2"/>
                </a:solidFill>
              </a:rPr>
              <a:t>Управляет общим и циклическим шагом НВ, передавая управляющий сигнал от цепи управления к осевому шарниру втулки НВ.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Автомат перекоса</a:t>
            </a:r>
          </a:p>
        </p:txBody>
      </p:sp>
      <p:pic>
        <p:nvPicPr>
          <p:cNvPr id="120837" name="Picture 5" descr="Картинки по запросу автомат перекоса 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967" y="2852936"/>
            <a:ext cx="4858066" cy="3888432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671191"/>
            <a:ext cx="8496944" cy="156966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dirty="0">
                <a:solidFill>
                  <a:schemeClr val="tx2"/>
                </a:solidFill>
              </a:rPr>
              <a:t>Передает мощность от двигателей к несущему и рулевому винтам и вспомогательным узлам. Схема трансмиссии определяется схемой вертолёта, числом и расположением двигателей.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Трансмиссия</a:t>
            </a:r>
          </a:p>
        </p:txBody>
      </p:sp>
      <p:pic>
        <p:nvPicPr>
          <p:cNvPr id="122881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7694" y="3173553"/>
            <a:ext cx="5508612" cy="363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671191"/>
            <a:ext cx="8496944" cy="156966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dirty="0">
                <a:solidFill>
                  <a:schemeClr val="tx2"/>
                </a:solidFill>
              </a:rPr>
              <a:t>Служит для размещения экипажа, пассажиров, грузов, оборудования, топлива и т.д. К фюзеляжу крепятся шасси, </a:t>
            </a:r>
            <a:r>
              <a:rPr lang="ru-RU" sz="2400" dirty="0" err="1">
                <a:solidFill>
                  <a:schemeClr val="tx2"/>
                </a:solidFill>
              </a:rPr>
              <a:t>подредукторные</a:t>
            </a:r>
            <a:r>
              <a:rPr lang="ru-RU" sz="2400" dirty="0">
                <a:solidFill>
                  <a:schemeClr val="tx2"/>
                </a:solidFill>
              </a:rPr>
              <a:t> рамы, узлы крепления двигателя, оперение и т.д.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Фюзеляж</a:t>
            </a:r>
          </a:p>
        </p:txBody>
      </p:sp>
      <p:pic>
        <p:nvPicPr>
          <p:cNvPr id="124930" name="Picture 2" descr="Картинки по запросу вертолет ми 26 внутр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0137" y="3212976"/>
            <a:ext cx="5403726" cy="3599431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671191"/>
            <a:ext cx="8496944" cy="156966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dirty="0">
                <a:solidFill>
                  <a:schemeClr val="tx2"/>
                </a:solidFill>
              </a:rPr>
              <a:t>Создаёт дополнительную подъёмную силу, разгружая НВ, что позволяет увеличить скорость полёта. В крыле могут размещаться топливные баки, оборудование, ниши для уборки шасси.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Крыло</a:t>
            </a:r>
          </a:p>
        </p:txBody>
      </p:sp>
      <p:pic>
        <p:nvPicPr>
          <p:cNvPr id="126978" name="Picture 2" descr="Картинки по запросу ми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711" y="3230977"/>
            <a:ext cx="6158579" cy="3510391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95536" y="1340768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spc="200" dirty="0"/>
              <a:t>По назначению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160240"/>
            <a:ext cx="3707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Самолетные (пропеллеры)</a:t>
            </a:r>
          </a:p>
          <a:p>
            <a:pPr algn="ctr"/>
            <a:r>
              <a:rPr lang="ru-RU" dirty="0"/>
              <a:t>Создают тягу для преодоления лобового сопротивления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20072" y="2160240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tx2"/>
                </a:solidFill>
              </a:rPr>
              <a:t>Вертолетные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2555776" y="1728192"/>
            <a:ext cx="1080120" cy="5040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364088" y="1728192"/>
            <a:ext cx="936104" cy="5040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4283968" y="2664296"/>
            <a:ext cx="1584176" cy="11521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20" idx="0"/>
          </p:cNvCxnSpPr>
          <p:nvPr/>
        </p:nvCxnSpPr>
        <p:spPr>
          <a:xfrm>
            <a:off x="7020272" y="2677651"/>
            <a:ext cx="485800" cy="11521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483768" y="3829779"/>
            <a:ext cx="3384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Несущие винты (НВ)</a:t>
            </a:r>
          </a:p>
          <a:p>
            <a:pPr algn="ctr"/>
            <a:r>
              <a:rPr lang="ru-RU" dirty="0"/>
              <a:t>Создают как движущую, так и подъемную силу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868144" y="3829779"/>
            <a:ext cx="3275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Рулевые винты (РВ)</a:t>
            </a:r>
          </a:p>
          <a:p>
            <a:pPr algn="ctr"/>
            <a:r>
              <a:rPr lang="ru-RU" dirty="0"/>
              <a:t>Сохраняют или изменяют направление вертолета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672408"/>
            <a:ext cx="1885185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917131"/>
            <a:ext cx="4657419" cy="194086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3" name="Заголовок 8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/>
              <a:t>Классификация воздушных винтов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671191"/>
            <a:ext cx="8496944" cy="12003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dirty="0">
                <a:solidFill>
                  <a:schemeClr val="tx2"/>
                </a:solidFill>
              </a:rPr>
              <a:t>Обеспечивает устойчивость и управляемость вертолёта. Разделяется на горизонтальное (стабилизатор) и вертикальное (киль, шайба).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Оперение</a:t>
            </a:r>
          </a:p>
        </p:txBody>
      </p:sp>
      <p:pic>
        <p:nvPicPr>
          <p:cNvPr id="129026" name="Picture 2" descr="Картинки по запросу ка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460" y="2852936"/>
            <a:ext cx="4000500" cy="2647951"/>
          </a:xfrm>
          <a:prstGeom prst="rect">
            <a:avLst/>
          </a:prstGeom>
          <a:noFill/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437112"/>
            <a:ext cx="4575750" cy="230425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671191"/>
            <a:ext cx="8496944" cy="156966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dirty="0">
                <a:solidFill>
                  <a:schemeClr val="tx2"/>
                </a:solidFill>
              </a:rPr>
              <a:t>Служат для стоянки вертолёта, передвижения по земле и гашения энергии удара при посадке. Могут быть выполнены в виде колесного шасси, полозков или поплавков. Колёсное шасси может убираться в полёте.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Взлетно-посадочные устройства</a:t>
            </a: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241779"/>
            <a:ext cx="7056784" cy="324612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28637" y="6488668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Ми-14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671191"/>
            <a:ext cx="8496944" cy="193899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dirty="0">
                <a:solidFill>
                  <a:schemeClr val="tx2"/>
                </a:solidFill>
              </a:rPr>
              <a:t>Вырабатывает мощность, потребляемую несущим, рулевым винтом и вспомогательными агрегатами. Представляет собой от 1 до 3 двигателей (поршневых, газотурбинных или электрических) с системами, обеспечивающими их нормальную работу на всех режимах полёта.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Силовая установка</a:t>
            </a:r>
          </a:p>
        </p:txBody>
      </p:sp>
      <p:pic>
        <p:nvPicPr>
          <p:cNvPr id="132098" name="Picture 2" descr="Картинки по запросу тв3 1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3789040"/>
            <a:ext cx="6667500" cy="2809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16224"/>
            <a:ext cx="7851648" cy="1828800"/>
          </a:xfrm>
        </p:spPr>
        <p:txBody>
          <a:bodyPr>
            <a:normAutofit/>
          </a:bodyPr>
          <a:lstStyle/>
          <a:p>
            <a:r>
              <a:rPr lang="ru-RU" sz="5400" dirty="0"/>
              <a:t>Классификация вертолетов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Классификация вертолетов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0808"/>
            <a:ext cx="8424936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/>
              <a:t>По количеству НВ: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chemeClr val="tx2"/>
                </a:solidFill>
              </a:rPr>
              <a:t>Одновинтовые:</a:t>
            </a:r>
          </a:p>
          <a:p>
            <a:pPr marL="538163" indent="-179388">
              <a:buFont typeface="Arial" pitchFamily="34" charset="0"/>
              <a:buChar char="•"/>
            </a:pPr>
            <a:r>
              <a:rPr lang="ru-RU" sz="2000" dirty="0"/>
              <a:t>Классическая схема</a:t>
            </a:r>
          </a:p>
          <a:p>
            <a:pPr marL="538163" indent="-179388">
              <a:buFont typeface="Arial" pitchFamily="34" charset="0"/>
              <a:buChar char="•"/>
            </a:pPr>
            <a:r>
              <a:rPr lang="ru-RU" sz="2000" dirty="0"/>
              <a:t>Реактивный вертолет</a:t>
            </a:r>
          </a:p>
          <a:p>
            <a:pPr marL="538163" indent="-179388">
              <a:buFont typeface="Arial" pitchFamily="34" charset="0"/>
              <a:buChar char="•"/>
            </a:pPr>
            <a:r>
              <a:rPr lang="ru-RU" sz="2000" dirty="0"/>
              <a:t>Схема </a:t>
            </a:r>
            <a:r>
              <a:rPr lang="en-US" sz="2000" dirty="0"/>
              <a:t>NOTAR</a:t>
            </a:r>
            <a:endParaRPr lang="ru-RU" sz="2000" dirty="0"/>
          </a:p>
          <a:p>
            <a:pPr marL="538163" indent="-179388">
              <a:buFont typeface="Arial" pitchFamily="34" charset="0"/>
              <a:buChar char="•"/>
            </a:pPr>
            <a:r>
              <a:rPr lang="ru-RU" sz="2000" dirty="0"/>
              <a:t>Винтокрыл</a:t>
            </a:r>
          </a:p>
          <a:p>
            <a:pPr marL="538163" indent="-179388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dirty="0"/>
              <a:t>С  рулевыми поверхностями</a:t>
            </a:r>
          </a:p>
          <a:p>
            <a:pPr marL="358775" indent="-358775">
              <a:buFont typeface="+mj-lt"/>
              <a:buAutoNum type="arabicPeriod" startAt="2"/>
            </a:pPr>
            <a:r>
              <a:rPr lang="ru-RU" sz="2000" b="1" dirty="0">
                <a:solidFill>
                  <a:schemeClr val="tx2"/>
                </a:solidFill>
              </a:rPr>
              <a:t>Двухвинтовые:</a:t>
            </a:r>
          </a:p>
          <a:p>
            <a:pPr marL="538163" indent="-179388">
              <a:buFont typeface="Arial" pitchFamily="34" charset="0"/>
              <a:buChar char="•"/>
            </a:pPr>
            <a:r>
              <a:rPr lang="ru-RU" sz="2000" dirty="0"/>
              <a:t>Соосная схема</a:t>
            </a:r>
          </a:p>
          <a:p>
            <a:pPr marL="538163" indent="-179388">
              <a:buFont typeface="Arial" pitchFamily="34" charset="0"/>
              <a:buChar char="•"/>
            </a:pPr>
            <a:r>
              <a:rPr lang="ru-RU" sz="2000" dirty="0"/>
              <a:t>Поперечная схема</a:t>
            </a:r>
          </a:p>
          <a:p>
            <a:pPr marL="538163" indent="-179388">
              <a:buFont typeface="Arial" pitchFamily="34" charset="0"/>
              <a:buChar char="•"/>
            </a:pPr>
            <a:r>
              <a:rPr lang="ru-RU" sz="2000" dirty="0"/>
              <a:t>Продольная схема</a:t>
            </a:r>
          </a:p>
          <a:p>
            <a:pPr marL="538163" indent="-179388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dirty="0"/>
              <a:t>Синхроптер</a:t>
            </a:r>
          </a:p>
          <a:p>
            <a:pPr marL="358775" indent="-358775">
              <a:buFont typeface="+mj-lt"/>
              <a:buAutoNum type="arabicPeriod" startAt="3"/>
            </a:pPr>
            <a:r>
              <a:rPr lang="ru-RU" sz="2000" b="1" dirty="0">
                <a:solidFill>
                  <a:schemeClr val="tx2"/>
                </a:solidFill>
              </a:rPr>
              <a:t>Многовинтовые:</a:t>
            </a:r>
          </a:p>
          <a:p>
            <a:pPr marL="538163" indent="-179388">
              <a:buFont typeface="Arial" pitchFamily="34" charset="0"/>
              <a:buChar char="•"/>
            </a:pPr>
            <a:r>
              <a:rPr lang="ru-RU" sz="2000" dirty="0"/>
              <a:t>3-хвинтовые</a:t>
            </a:r>
          </a:p>
          <a:p>
            <a:pPr marL="538163" indent="-179388">
              <a:buFont typeface="Arial" pitchFamily="34" charset="0"/>
              <a:buChar char="•"/>
            </a:pPr>
            <a:r>
              <a:rPr lang="ru-RU" sz="2000" dirty="0"/>
              <a:t>4-хвинтовые (квадрокоптеры</a:t>
            </a:r>
            <a:r>
              <a:rPr lang="ru-RU" sz="2000" dirty="0">
                <a:solidFill>
                  <a:schemeClr val="tx2"/>
                </a:solidFill>
              </a:rPr>
              <a:t>)</a:t>
            </a:r>
            <a:endParaRPr lang="ru-RU" sz="20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628800"/>
            <a:ext cx="197667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Классификация вертолетов</a:t>
            </a:r>
          </a:p>
        </p:txBody>
      </p:sp>
      <p:pic>
        <p:nvPicPr>
          <p:cNvPr id="184325" name="Picture 5" descr="Картинки по запросу ми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085184"/>
            <a:ext cx="3575387" cy="1368152"/>
          </a:xfrm>
          <a:prstGeom prst="rect">
            <a:avLst/>
          </a:prstGeom>
          <a:noFill/>
        </p:spPr>
      </p:pic>
      <p:pic>
        <p:nvPicPr>
          <p:cNvPr id="184327" name="Picture 7" descr="Картинки по запросу ми 2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661508"/>
            <a:ext cx="3808432" cy="2196491"/>
          </a:xfrm>
          <a:prstGeom prst="rect">
            <a:avLst/>
          </a:prstGeom>
          <a:noFill/>
        </p:spPr>
      </p:pic>
      <p:pic>
        <p:nvPicPr>
          <p:cNvPr id="184329" name="Picture 9" descr="Картинки по запросу ансат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8539" y="3501008"/>
            <a:ext cx="2416537" cy="79208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7090119" y="2852936"/>
            <a:ext cx="14049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Robinson R22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211258" y="4293096"/>
            <a:ext cx="731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/>
              <a:t>Ансат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700808"/>
            <a:ext cx="84249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/>
              <a:t>По взлетному весу: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800" b="1" dirty="0">
                <a:solidFill>
                  <a:schemeClr val="tx2"/>
                </a:solidFill>
              </a:rPr>
              <a:t>Сверхлегкие </a:t>
            </a:r>
            <a:r>
              <a:rPr lang="ru-RU" sz="2800" dirty="0"/>
              <a:t>– до 1000 кг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800" b="1" dirty="0">
                <a:solidFill>
                  <a:schemeClr val="tx2"/>
                </a:solidFill>
              </a:rPr>
              <a:t>Легкие </a:t>
            </a:r>
            <a:r>
              <a:rPr lang="ru-RU" sz="2800" dirty="0"/>
              <a:t>– от 1000 до 4500 кг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800" b="1" dirty="0">
                <a:solidFill>
                  <a:schemeClr val="tx2"/>
                </a:solidFill>
              </a:rPr>
              <a:t>Средние </a:t>
            </a:r>
            <a:r>
              <a:rPr lang="ru-RU" sz="2800" dirty="0"/>
              <a:t>– от 4500 до 13000 кг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800" b="1" dirty="0">
                <a:solidFill>
                  <a:schemeClr val="tx2"/>
                </a:solidFill>
              </a:rPr>
              <a:t>Тяжелые </a:t>
            </a:r>
            <a:r>
              <a:rPr lang="ru-RU" sz="2800" dirty="0"/>
              <a:t>– свыше 13000 кг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Классификация вертолетов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1671191"/>
            <a:ext cx="8496944" cy="313932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/>
              <a:t>По назначению: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>
                <a:solidFill>
                  <a:schemeClr val="tx2"/>
                </a:solidFill>
              </a:rPr>
              <a:t>Многоцелевые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>
                <a:solidFill>
                  <a:schemeClr val="tx2"/>
                </a:solidFill>
              </a:rPr>
              <a:t>Пассажирские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>
                <a:solidFill>
                  <a:schemeClr val="tx2"/>
                </a:solidFill>
              </a:rPr>
              <a:t>Транспортные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>
                <a:solidFill>
                  <a:schemeClr val="tx2"/>
                </a:solidFill>
              </a:rPr>
              <a:t>Поисково-спасательные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>
                <a:solidFill>
                  <a:schemeClr val="tx2"/>
                </a:solidFill>
              </a:rPr>
              <a:t>Сельскохозяйственные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>
                <a:solidFill>
                  <a:schemeClr val="tx2"/>
                </a:solidFill>
              </a:rPr>
              <a:t>Вертолеты-краны</a:t>
            </a:r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887150"/>
            <a:ext cx="3384377" cy="17393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700808"/>
            <a:ext cx="3054474" cy="21627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887150"/>
            <a:ext cx="3672408" cy="174446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953205" y="6488668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Ми-38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671191"/>
            <a:ext cx="8496944" cy="201593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b="1" dirty="0">
                <a:solidFill>
                  <a:schemeClr val="tx2"/>
                </a:solidFill>
              </a:rPr>
              <a:t>Одновинтовой вертолёт с рулевым винтом:</a:t>
            </a:r>
          </a:p>
          <a:p>
            <a:pPr algn="just">
              <a:spcAft>
                <a:spcPts val="600"/>
              </a:spcAft>
            </a:pPr>
            <a:r>
              <a:rPr lang="ru-RU" sz="2400" dirty="0">
                <a:solidFill>
                  <a:schemeClr val="tx2"/>
                </a:solidFill>
              </a:rPr>
              <a:t>Реактивный момент НВ компенсируется рулевым винтом, установленным на хвостовой балке. Рулевой винт служит также для путевого управления вертолётом. Данная схема получила наибольшее распространение.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Классическая схема</a:t>
            </a:r>
          </a:p>
        </p:txBody>
      </p:sp>
      <p:pic>
        <p:nvPicPr>
          <p:cNvPr id="138242" name="Picture 2" descr="Картинки по запросу вертоле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1780" y="3789040"/>
            <a:ext cx="3960440" cy="2638056"/>
          </a:xfrm>
          <a:prstGeom prst="roundRect">
            <a:avLst/>
          </a:prstGeom>
          <a:noFill/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738471" y="6381328"/>
            <a:ext cx="1667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Robinson R-66</a:t>
            </a:r>
            <a:endParaRPr lang="ru-RU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671191"/>
            <a:ext cx="8496944" cy="17235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b="1" dirty="0">
                <a:solidFill>
                  <a:schemeClr val="tx2"/>
                </a:solidFill>
              </a:rPr>
              <a:t>Одновинтовой вертолёт с рулевым винтом:</a:t>
            </a:r>
          </a:p>
          <a:p>
            <a:pPr algn="just">
              <a:spcAft>
                <a:spcPts val="600"/>
              </a:spcAft>
            </a:pPr>
            <a:r>
              <a:rPr lang="ru-RU" sz="2400" dirty="0">
                <a:solidFill>
                  <a:schemeClr val="tx2"/>
                </a:solidFill>
              </a:rPr>
              <a:t>Рулевой винт может быть заключён в кольцо (</a:t>
            </a:r>
            <a:r>
              <a:rPr lang="ru-RU" sz="2400" dirty="0" err="1">
                <a:solidFill>
                  <a:schemeClr val="tx2"/>
                </a:solidFill>
              </a:rPr>
              <a:t>фенестрон</a:t>
            </a:r>
            <a:r>
              <a:rPr lang="ru-RU" sz="2400" dirty="0">
                <a:solidFill>
                  <a:schemeClr val="tx2"/>
                </a:solidFill>
              </a:rPr>
              <a:t>).</a:t>
            </a:r>
          </a:p>
          <a:p>
            <a:pPr algn="just">
              <a:spcAft>
                <a:spcPts val="600"/>
              </a:spcAft>
            </a:pPr>
            <a:r>
              <a:rPr lang="ru-RU" sz="2400" dirty="0">
                <a:solidFill>
                  <a:schemeClr val="tx2"/>
                </a:solidFill>
              </a:rPr>
              <a:t>Бывают вертолёты с Х-образным рулевым винтом, достоинство которого – меньший шум при работе.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Классическая схема</a:t>
            </a:r>
          </a:p>
        </p:txBody>
      </p:sp>
      <p:pic>
        <p:nvPicPr>
          <p:cNvPr id="138244" name="Picture 4" descr="Картинки по запросу вертолет ка 6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4212256" cy="2338159"/>
          </a:xfrm>
          <a:prstGeom prst="roundRect">
            <a:avLst/>
          </a:prstGeom>
          <a:noFill/>
          <a:effectLst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045673" y="5696580"/>
            <a:ext cx="767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Ка-62</a:t>
            </a:r>
          </a:p>
        </p:txBody>
      </p:sp>
      <p:pic>
        <p:nvPicPr>
          <p:cNvPr id="144386" name="Picture 2" descr="Картинки по запросу вертолет ми 2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4114427" cy="2608547"/>
          </a:xfrm>
          <a:prstGeom prst="roundRect">
            <a:avLst/>
          </a:prstGeom>
          <a:noFill/>
          <a:effectLst>
            <a:softEdge rad="63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400117" y="6488668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Ми-28Н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671191"/>
            <a:ext cx="8496944" cy="520142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b="1" dirty="0">
                <a:solidFill>
                  <a:schemeClr val="tx2"/>
                </a:solidFill>
              </a:rPr>
              <a:t>Одновинтовой вертолёт с рулевым винтом:</a:t>
            </a:r>
          </a:p>
          <a:p>
            <a:pPr algn="just">
              <a:spcAft>
                <a:spcPts val="600"/>
              </a:spcAft>
            </a:pPr>
            <a:r>
              <a:rPr lang="ru-RU" sz="2400" b="1" dirty="0">
                <a:solidFill>
                  <a:srgbClr val="00B050"/>
                </a:solidFill>
              </a:rPr>
              <a:t>Достоинства: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</a:p>
          <a:p>
            <a:pPr marL="179388" indent="-1793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200" dirty="0">
                <a:solidFill>
                  <a:srgbClr val="00B050"/>
                </a:solidFill>
              </a:rPr>
              <a:t>простота конструкции;</a:t>
            </a:r>
          </a:p>
          <a:p>
            <a:pPr marL="179388" indent="-179388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ru-RU" sz="2200" dirty="0">
                <a:solidFill>
                  <a:srgbClr val="00B050"/>
                </a:solidFill>
              </a:rPr>
              <a:t>меньше затраты на производство, ремонт и обслуживание.</a:t>
            </a:r>
          </a:p>
          <a:p>
            <a:pPr algn="just">
              <a:spcAft>
                <a:spcPts val="600"/>
              </a:spcAft>
            </a:pPr>
            <a:r>
              <a:rPr lang="ru-RU" sz="2400" b="1" dirty="0">
                <a:solidFill>
                  <a:srgbClr val="FF0000"/>
                </a:solidFill>
              </a:rPr>
              <a:t>Недостатки</a:t>
            </a:r>
            <a:r>
              <a:rPr lang="ru-RU" sz="2400" dirty="0">
                <a:solidFill>
                  <a:srgbClr val="FF0000"/>
                </a:solidFill>
              </a:rPr>
              <a:t>: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200" dirty="0">
                <a:solidFill>
                  <a:srgbClr val="FF0000"/>
                </a:solidFill>
              </a:rPr>
              <a:t>рулевой винт отбирает часть мощности двигателя (до 10 %) и не даёт ни подъёмной силы, ни тяги вперёд;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200" dirty="0">
                <a:solidFill>
                  <a:srgbClr val="FF0000"/>
                </a:solidFill>
              </a:rPr>
              <a:t>поток воздуха от НВ ухудшает тягу рулевого винта, поэтому его размещают как можно выше на хвостовой балке;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200" dirty="0">
                <a:solidFill>
                  <a:srgbClr val="FF0000"/>
                </a:solidFill>
              </a:rPr>
              <a:t>рулевой винт весьма уязвим при полетах вблизи земли;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200" dirty="0">
                <a:solidFill>
                  <a:srgbClr val="FF0000"/>
                </a:solidFill>
              </a:rPr>
              <a:t>рулевой винт может попадать в опасный режим вихревого кольца, что ограничивает возможности маневрирования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Классическая схема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Воздушный винт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327969"/>
            <a:ext cx="5472608" cy="369331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800" dirty="0"/>
              <a:t>Создает при вращении тягу </a:t>
            </a:r>
            <a:r>
              <a:rPr lang="ru-RU" sz="2800" b="1" i="1" dirty="0"/>
              <a:t>Т</a:t>
            </a:r>
            <a:r>
              <a:rPr lang="ru-RU" sz="2800" b="1" baseline="-25000" dirty="0"/>
              <a:t>а</a:t>
            </a:r>
            <a:r>
              <a:rPr lang="ru-RU" sz="2800" dirty="0"/>
              <a:t>.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Лопасть винта можно считать крылом, на элементарный участок которого </a:t>
            </a:r>
            <a:r>
              <a:rPr lang="ru-RU" sz="2400" b="1" i="1" dirty="0" err="1"/>
              <a:t>dr</a:t>
            </a:r>
            <a:r>
              <a:rPr lang="ru-RU" sz="2400" dirty="0"/>
              <a:t> набегает воздушный поток со скоростью</a:t>
            </a:r>
          </a:p>
          <a:p>
            <a:pPr algn="ctr">
              <a:spcAft>
                <a:spcPts val="600"/>
              </a:spcAft>
            </a:pPr>
            <a:r>
              <a:rPr lang="ru-RU" sz="3200" b="1" i="1" dirty="0"/>
              <a:t>W = </a:t>
            </a:r>
            <a:r>
              <a:rPr lang="en-US" sz="3200" b="1" i="1" dirty="0"/>
              <a:t>U + V</a:t>
            </a:r>
            <a:r>
              <a:rPr lang="ru-RU" sz="2800" dirty="0"/>
              <a:t>, 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где </a:t>
            </a:r>
            <a:r>
              <a:rPr lang="ru-RU" sz="2400" b="1" i="1" dirty="0"/>
              <a:t>U = </a:t>
            </a:r>
            <a:r>
              <a:rPr lang="ru-RU" sz="2400" b="1" i="1" dirty="0" err="1"/>
              <a:t>ω </a:t>
            </a:r>
            <a:r>
              <a:rPr lang="ru-RU" sz="2400" b="1" i="1" dirty="0">
                <a:latin typeface="Times New Roman"/>
                <a:cs typeface="Times New Roman"/>
              </a:rPr>
              <a:t>∙ </a:t>
            </a:r>
            <a:r>
              <a:rPr lang="ru-RU" sz="2400" b="1" i="1" dirty="0" err="1"/>
              <a:t>r</a:t>
            </a:r>
            <a:r>
              <a:rPr lang="ru-RU" sz="2400" dirty="0"/>
              <a:t> – окружная скорость;</a:t>
            </a:r>
          </a:p>
          <a:p>
            <a:pPr>
              <a:spcAft>
                <a:spcPts val="600"/>
              </a:spcAft>
            </a:pPr>
            <a:r>
              <a:rPr lang="ru-RU" sz="2400" b="1" i="1" dirty="0"/>
              <a:t>V </a:t>
            </a:r>
            <a:r>
              <a:rPr lang="ru-RU" sz="2400" i="1" dirty="0"/>
              <a:t>–</a:t>
            </a:r>
            <a:r>
              <a:rPr lang="ru-RU" sz="2400" dirty="0"/>
              <a:t> скорость потока вдоль оси винта.</a:t>
            </a:r>
            <a:endParaRPr kumimoji="0" lang="ru-RU" sz="2400" i="0" u="none" strike="noStrike" kern="1200" cap="none" normalizeH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089831"/>
            <a:ext cx="3096344" cy="572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>
            <a:off x="2195736" y="4560217"/>
            <a:ext cx="36004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915816" y="4560217"/>
            <a:ext cx="36004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635896" y="4560217"/>
            <a:ext cx="36004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671191"/>
            <a:ext cx="8496944" cy="193899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>
                <a:solidFill>
                  <a:schemeClr val="tx2"/>
                </a:solidFill>
              </a:rPr>
              <a:t>НВ приводится во вращение реактивными двигателями, установленных на концах лопастей. Реактивный момент незначителен. Для его компенсации и путевого управления используют рулевые поверхности, небольшой рулевой винт или реактивные рулевые сопла.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Реактивный вертолет</a:t>
            </a:r>
          </a:p>
        </p:txBody>
      </p:sp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2639" y="3877022"/>
            <a:ext cx="6358722" cy="243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312955" y="6381328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В-7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671191"/>
            <a:ext cx="8496944" cy="432426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Достоинство:</a:t>
            </a:r>
          </a:p>
          <a:p>
            <a:pPr marL="179388" indent="-179388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00B050"/>
                </a:solidFill>
              </a:rPr>
              <a:t>простая и лёгкая конструкция.</a:t>
            </a:r>
          </a:p>
          <a:p>
            <a:pPr marL="179388" indent="-179388">
              <a:spcAft>
                <a:spcPts val="600"/>
              </a:spcAft>
            </a:pPr>
            <a:r>
              <a:rPr lang="ru-RU" sz="2400" b="1" dirty="0">
                <a:solidFill>
                  <a:srgbClr val="FF0000"/>
                </a:solidFill>
              </a:rPr>
              <a:t>Недостатки</a:t>
            </a:r>
            <a:r>
              <a:rPr lang="ru-RU" sz="2400" dirty="0">
                <a:solidFill>
                  <a:srgbClr val="FF0000"/>
                </a:solidFill>
              </a:rPr>
              <a:t>: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большой расход топлива;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шумность;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необходимость в дополнительном стартовом устройстве, раскручивающем НВ;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большая заметность в тёмное время суток из-за ярких огней двигателей;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огонь из сопел ослепляет пилота, особенно ночью.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Реактивный вертолет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671191"/>
            <a:ext cx="8496944" cy="12003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>
                <a:solidFill>
                  <a:schemeClr val="tx2"/>
                </a:solidFill>
              </a:rPr>
              <a:t>Реактивный момент НВ компенсируется системой сопел в хвостовой балке. Самая тихая и безопасная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схема из-за отсутствия рулевого винта.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Схема </a:t>
            </a:r>
            <a:r>
              <a:rPr lang="en-US" sz="4400" dirty="0"/>
              <a:t>NOTAR</a:t>
            </a:r>
            <a:r>
              <a:rPr lang="ru-RU" sz="4400" dirty="0"/>
              <a:t>*</a:t>
            </a:r>
          </a:p>
        </p:txBody>
      </p:sp>
      <p:pic>
        <p:nvPicPr>
          <p:cNvPr id="150532" name="Picture 4" descr="https://upload.wikimedia.org/wikipedia/commons/3/32/Notar_helicopt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793381"/>
            <a:ext cx="4194437" cy="3019995"/>
          </a:xfrm>
          <a:prstGeom prst="rect">
            <a:avLst/>
          </a:prstGeom>
          <a:noFill/>
        </p:spPr>
      </p:pic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2852936"/>
            <a:ext cx="4104457" cy="267302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95536" y="6488668"/>
            <a:ext cx="4131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*N</a:t>
            </a:r>
            <a:r>
              <a:rPr lang="en-US" b="1" dirty="0"/>
              <a:t>o</a:t>
            </a:r>
            <a:r>
              <a:rPr lang="ru-RU" dirty="0"/>
              <a:t> </a:t>
            </a:r>
            <a:r>
              <a:rPr lang="ru-RU" b="1" dirty="0"/>
              <a:t>T</a:t>
            </a:r>
            <a:r>
              <a:rPr lang="en-US" b="1" dirty="0" err="1"/>
              <a:t>ai</a:t>
            </a:r>
            <a:r>
              <a:rPr lang="ru-RU" dirty="0" err="1"/>
              <a:t>l</a:t>
            </a:r>
            <a:r>
              <a:rPr lang="ru-RU" dirty="0"/>
              <a:t> </a:t>
            </a:r>
            <a:r>
              <a:rPr lang="ru-RU" b="1" dirty="0" err="1"/>
              <a:t>R</a:t>
            </a:r>
            <a:r>
              <a:rPr lang="ru-RU" dirty="0" err="1"/>
              <a:t>otor</a:t>
            </a:r>
            <a:r>
              <a:rPr lang="ru-RU" dirty="0"/>
              <a:t>  - без хвостового винта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671191"/>
            <a:ext cx="8496944" cy="201593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>
                <a:solidFill>
                  <a:schemeClr val="tx2"/>
                </a:solidFill>
              </a:rPr>
              <a:t>Одновинтовой вертолёт, имеющий два воздушных винта, установленных на крыле или ферме. Реактивный момент НВ компенсируется разностью тяг воздушных винтов.</a:t>
            </a:r>
          </a:p>
          <a:p>
            <a:pPr algn="just">
              <a:spcAft>
                <a:spcPts val="600"/>
              </a:spcAft>
            </a:pPr>
            <a:r>
              <a:rPr lang="ru-RU" sz="2400" dirty="0"/>
              <a:t>В режиме полёта винты тянущие, что увеличивает скорость винтокрыла, при этом НВ переходит в режим авторотации.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Винтокрыл</a:t>
            </a:r>
          </a:p>
        </p:txBody>
      </p:sp>
      <p:pic>
        <p:nvPicPr>
          <p:cNvPr id="154626" name="Picture 2" descr="Картинки по запросу eurocopter x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9399" y="3645024"/>
            <a:ext cx="4365203" cy="2999169"/>
          </a:xfrm>
          <a:prstGeom prst="roundRect">
            <a:avLst/>
          </a:prstGeom>
          <a:noFill/>
          <a:effectLst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732796" y="6516052"/>
            <a:ext cx="1678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Eurocopter</a:t>
            </a:r>
            <a:r>
              <a:rPr lang="en-US" dirty="0"/>
              <a:t> X-3</a:t>
            </a:r>
            <a:endParaRPr lang="ru-RU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671191"/>
            <a:ext cx="8496944" cy="283154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Достоинство:</a:t>
            </a:r>
          </a:p>
          <a:p>
            <a:pPr marL="179388" indent="-179388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800" dirty="0">
                <a:solidFill>
                  <a:srgbClr val="00B050"/>
                </a:solidFill>
              </a:rPr>
              <a:t>высокие скорости полёта (</a:t>
            </a:r>
            <a:r>
              <a:rPr lang="ru-RU" sz="2800" dirty="0" err="1">
                <a:solidFill>
                  <a:srgbClr val="00B050"/>
                </a:solidFill>
              </a:rPr>
              <a:t>Eurocopter</a:t>
            </a:r>
            <a:r>
              <a:rPr lang="ru-RU" sz="2800" dirty="0">
                <a:solidFill>
                  <a:srgbClr val="00B050"/>
                </a:solidFill>
              </a:rPr>
              <a:t> X3 в 2013 г. достиг скорости 472 км/ч!).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Недостаток:</a:t>
            </a:r>
            <a:endParaRPr lang="ru-RU" sz="2800" dirty="0">
              <a:solidFill>
                <a:srgbClr val="FF0000"/>
              </a:solidFill>
            </a:endParaRPr>
          </a:p>
          <a:p>
            <a:pPr marL="179388" indent="-179388">
              <a:buFont typeface="Arial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</a:rPr>
              <a:t>потеря </a:t>
            </a:r>
            <a:r>
              <a:rPr lang="ru-RU" sz="2800" dirty="0" err="1">
                <a:solidFill>
                  <a:srgbClr val="FF0000"/>
                </a:solidFill>
              </a:rPr>
              <a:t>бóльшей</a:t>
            </a:r>
            <a:r>
              <a:rPr lang="ru-RU" sz="2800" dirty="0">
                <a:solidFill>
                  <a:srgbClr val="FF0000"/>
                </a:solidFill>
              </a:rPr>
              <a:t> мощности на компенсацию реактивного момента в режиме висения.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Винтокрыл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671191"/>
            <a:ext cx="8496944" cy="138499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/>
            <a:r>
              <a:rPr lang="ru-RU" sz="2800" dirty="0">
                <a:solidFill>
                  <a:schemeClr val="tx2"/>
                </a:solidFill>
              </a:rPr>
              <a:t>Реактивный момент НВ компенсируется рулевыми поверхностями, отклоняющими воздушный поток от НВ или толкающего хвостового винта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Вертолет с рулевыми поверхностями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2089" y="3140968"/>
            <a:ext cx="6579823" cy="331236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32796" y="6453336"/>
            <a:ext cx="1526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Piasecki</a:t>
            </a:r>
            <a:r>
              <a:rPr lang="en-US" dirty="0"/>
              <a:t> X-49</a:t>
            </a:r>
            <a:endParaRPr lang="ru-RU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671191"/>
            <a:ext cx="8496944" cy="429348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dirty="0">
                <a:solidFill>
                  <a:schemeClr val="tx2"/>
                </a:solidFill>
              </a:rPr>
              <a:t>Реактивный момент компенсируется разнонаправленным вращением двух винтов.</a:t>
            </a:r>
          </a:p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00B050"/>
                </a:solidFill>
              </a:rPr>
              <a:t>Достоинство: </a:t>
            </a:r>
          </a:p>
          <a:p>
            <a:pPr marL="179388" indent="-179388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00B050"/>
                </a:solidFill>
              </a:rPr>
              <a:t>нет потерь мощности на компенсацию реактивного момента.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Недостатки: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сложность конструкции;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необходима синхронизация НВ по частоте вращения;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увеличение массы несущей системы;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повышенное лобовое сопротивление.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000" dirty="0"/>
              <a:t>Схемы с двумя НВ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671191"/>
            <a:ext cx="8496944" cy="95410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/>
            <a:r>
              <a:rPr lang="ru-RU" sz="2800" dirty="0">
                <a:solidFill>
                  <a:schemeClr val="tx2"/>
                </a:solidFill>
              </a:rPr>
              <a:t>Вертолёт имеет два НВ, вращающихся в разных направлениях и расположенных один над другим.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Соосная схема</a:t>
            </a:r>
          </a:p>
        </p:txBody>
      </p:sp>
      <p:pic>
        <p:nvPicPr>
          <p:cNvPr id="56322" name="Picture 2" descr="Картинки по запросу ка 5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650" y="2854027"/>
            <a:ext cx="5600700" cy="3743325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671191"/>
            <a:ext cx="8568952" cy="490903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>
                <a:solidFill>
                  <a:srgbClr val="00B050"/>
                </a:solidFill>
              </a:rPr>
              <a:t>Достоинства: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00B050"/>
                </a:solidFill>
              </a:rPr>
              <a:t>минимальные размеры, т.к. лопасти короче;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00B050"/>
                </a:solidFill>
              </a:rPr>
              <a:t>компактность трансмиссии;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00B050"/>
                </a:solidFill>
              </a:rPr>
              <a:t>простота управления;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00B050"/>
                </a:solidFill>
              </a:rPr>
              <a:t>лучшая устойчивость;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00B050"/>
                </a:solidFill>
              </a:rPr>
              <a:t>меньше уязвимых узлов (хвостовая балка, рулевой винт);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err="1">
                <a:solidFill>
                  <a:srgbClr val="00B050"/>
                </a:solidFill>
              </a:rPr>
              <a:t>бо́льшая</a:t>
            </a:r>
            <a:r>
              <a:rPr lang="ru-RU" sz="2400" dirty="0">
                <a:solidFill>
                  <a:srgbClr val="00B050"/>
                </a:solidFill>
              </a:rPr>
              <a:t> тяговооружённость (</a:t>
            </a:r>
            <a:r>
              <a:rPr lang="ru-RU" sz="2400" dirty="0">
                <a:solidFill>
                  <a:srgbClr val="00B050"/>
                </a:solidFill>
                <a:latin typeface="Times New Roman"/>
                <a:cs typeface="Times New Roman"/>
              </a:rPr>
              <a:t>≈ </a:t>
            </a:r>
            <a:r>
              <a:rPr lang="ru-RU" sz="2400" dirty="0">
                <a:solidFill>
                  <a:srgbClr val="00B050"/>
                </a:solidFill>
              </a:rPr>
              <a:t>на 20% );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00B050"/>
                </a:solidFill>
              </a:rPr>
              <a:t>полет в любую сторону с одинаковой эффективностью;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00B050"/>
                </a:solidFill>
              </a:rPr>
              <a:t>уменьшение вибраций из-за меньших размеров НВ;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00B050"/>
                </a:solidFill>
              </a:rPr>
              <a:t>безопасность для обслуживающего персонала из-за отсутствия хвостового винта.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Соосная схема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671191"/>
            <a:ext cx="8568952" cy="475514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>
                <a:solidFill>
                  <a:srgbClr val="FF0000"/>
                </a:solidFill>
              </a:rPr>
              <a:t>Недостатки: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ухудшение КПД винтов из-за их взаимного влияния;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сложность производства, ремонта и обслуживания;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сравнительно большая высота вертолёта; 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больше лобовое сопротивление, что снижает максимальную скорость;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вероятность перехлеста лопастей на критических режимах;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больше скорость снижения при авторотации;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труднее обеспечить путевую устойчивость из-за короткого фюзеляжа, поэтому развито вертикальное оперение.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Соосная схема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Воздушный винт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327969"/>
            <a:ext cx="5472608" cy="343170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400" dirty="0"/>
              <a:t>При работе винта на месте </a:t>
            </a:r>
            <a:r>
              <a:rPr lang="ru-RU" sz="2400" b="1" i="1" dirty="0"/>
              <a:t>V</a:t>
            </a:r>
            <a:r>
              <a:rPr lang="ru-RU" sz="2400" dirty="0"/>
              <a:t> –  это скорость подсасывания струи винтом. 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ru-RU" sz="2800" dirty="0"/>
              <a:t>Поток обтекает элемент лопасти под углом атаки </a:t>
            </a:r>
          </a:p>
          <a:p>
            <a:pPr algn="ctr">
              <a:spcAft>
                <a:spcPts val="600"/>
              </a:spcAft>
            </a:pPr>
            <a:r>
              <a:rPr lang="ru-RU" sz="3200" b="1" i="1" dirty="0" err="1"/>
              <a:t>α</a:t>
            </a:r>
            <a:r>
              <a:rPr lang="en-US" sz="3200" b="1" i="1" dirty="0"/>
              <a:t> = </a:t>
            </a:r>
            <a:r>
              <a:rPr lang="ru-RU" sz="3200" b="1" i="1" dirty="0" err="1"/>
              <a:t>φ</a:t>
            </a:r>
            <a:r>
              <a:rPr lang="en-US" sz="3200" b="1" i="1" dirty="0"/>
              <a:t> – </a:t>
            </a:r>
            <a:r>
              <a:rPr lang="ru-RU" sz="3200" b="1" i="1" dirty="0" err="1"/>
              <a:t>β</a:t>
            </a:r>
            <a:r>
              <a:rPr lang="ru-RU" sz="3200" dirty="0" err="1"/>
              <a:t>,</a:t>
            </a:r>
            <a:r>
              <a:rPr lang="ru-RU" sz="3200" dirty="0"/>
              <a:t> </a:t>
            </a:r>
            <a:endParaRPr lang="en-US" sz="3200" dirty="0"/>
          </a:p>
          <a:p>
            <a:pPr>
              <a:spcAft>
                <a:spcPts val="600"/>
              </a:spcAft>
            </a:pPr>
            <a:r>
              <a:rPr lang="ru-RU" sz="2800" dirty="0"/>
              <a:t>где </a:t>
            </a:r>
            <a:r>
              <a:rPr lang="ru-RU" sz="2800" b="1" i="1" dirty="0" err="1"/>
              <a:t>φ </a:t>
            </a:r>
            <a:r>
              <a:rPr lang="ru-RU" sz="2800" dirty="0"/>
              <a:t>–</a:t>
            </a:r>
            <a:r>
              <a:rPr lang="ru-RU" sz="2800" b="1" i="1" dirty="0"/>
              <a:t> </a:t>
            </a:r>
            <a:r>
              <a:rPr lang="ru-RU" sz="2800" dirty="0"/>
              <a:t>угол установки сечения; </a:t>
            </a:r>
            <a:r>
              <a:rPr lang="ru-RU" sz="2800" b="1" i="1" dirty="0" err="1"/>
              <a:t>β </a:t>
            </a:r>
            <a:r>
              <a:rPr lang="ru-RU" sz="2800" dirty="0"/>
              <a:t>– угол </a:t>
            </a:r>
            <a:r>
              <a:rPr lang="ru-RU" sz="2800" dirty="0" err="1"/>
              <a:t>притекания</a:t>
            </a:r>
            <a:r>
              <a:rPr lang="ru-RU" sz="2800" dirty="0"/>
              <a:t> струи.</a:t>
            </a:r>
            <a:endParaRPr kumimoji="0" lang="ru-RU" sz="2400" i="0" u="none" strike="noStrike" kern="1200" cap="none" normalizeH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089831"/>
            <a:ext cx="3096344" cy="572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671191"/>
            <a:ext cx="8568952" cy="138499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Два НВ вращаются в разные стороны и расположены на </a:t>
            </a:r>
            <a:r>
              <a:rPr lang="ru-RU" sz="2800" i="1" dirty="0">
                <a:solidFill>
                  <a:schemeClr val="tx2"/>
                </a:solidFill>
              </a:rPr>
              <a:t>поперечной</a:t>
            </a:r>
            <a:r>
              <a:rPr lang="ru-RU" sz="2800" dirty="0">
                <a:solidFill>
                  <a:schemeClr val="tx2"/>
                </a:solidFill>
              </a:rPr>
              <a:t> оси вертолёта. </a:t>
            </a:r>
          </a:p>
          <a:p>
            <a:r>
              <a:rPr lang="ru-RU" sz="2800" dirty="0"/>
              <a:t>Устанавливаются НВ на концах крыла или фермы.</a:t>
            </a:r>
            <a:endParaRPr lang="ru-RU" sz="24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Поперечная схема</a:t>
            </a:r>
          </a:p>
        </p:txBody>
      </p:sp>
      <p:pic>
        <p:nvPicPr>
          <p:cNvPr id="53250" name="Picture 2" descr="Картинки по запросу в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8692" y="3068959"/>
            <a:ext cx="5506616" cy="3668637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Поперечная схема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00808"/>
            <a:ext cx="8568952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>
                <a:solidFill>
                  <a:srgbClr val="00B050"/>
                </a:solidFill>
              </a:rPr>
              <a:t>Достоинства: 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00B050"/>
                </a:solidFill>
              </a:rPr>
              <a:t>высокий КПД НВ из-за отсутствия взаимного влияния воздушных потоков от этих винтов;</a:t>
            </a:r>
          </a:p>
          <a:p>
            <a:pPr marL="179388" indent="-179388">
              <a:spcAft>
                <a:spcPts val="3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00B050"/>
                </a:solidFill>
              </a:rPr>
              <a:t>наибольшая устойчивость и управляемость вследствие симметрии.</a:t>
            </a:r>
          </a:p>
          <a:p>
            <a:pPr>
              <a:spcAft>
                <a:spcPts val="600"/>
              </a:spcAft>
            </a:pPr>
            <a:r>
              <a:rPr lang="ru-RU" sz="2800" b="1" dirty="0">
                <a:solidFill>
                  <a:srgbClr val="FF0000"/>
                </a:solidFill>
              </a:rPr>
              <a:t>Недостатки: 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сложная трансмиссия;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повышен вес;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повышено лобовое сопротивление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671191"/>
            <a:ext cx="8568952" cy="181588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/>
            <a:r>
              <a:rPr lang="ru-RU" sz="2800" dirty="0">
                <a:solidFill>
                  <a:schemeClr val="tx2"/>
                </a:solidFill>
              </a:rPr>
              <a:t>Два НВ вращаются в разные стороны, расположены на </a:t>
            </a:r>
            <a:r>
              <a:rPr lang="ru-RU" sz="2800" i="1" dirty="0">
                <a:solidFill>
                  <a:schemeClr val="tx2"/>
                </a:solidFill>
              </a:rPr>
              <a:t>продольной</a:t>
            </a:r>
            <a:r>
              <a:rPr lang="ru-RU" sz="2800" dirty="0">
                <a:solidFill>
                  <a:schemeClr val="tx2"/>
                </a:solidFill>
              </a:rPr>
              <a:t> оси вертолёта. </a:t>
            </a:r>
          </a:p>
          <a:p>
            <a:pPr algn="just"/>
            <a:r>
              <a:rPr lang="ru-RU" sz="2800" dirty="0"/>
              <a:t>Устанавливаются НВ в носовой и хвостовой частях, причем задний винт расположен выше переднего.</a:t>
            </a:r>
            <a:endParaRPr lang="ru-RU" sz="24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Продольная схема</a:t>
            </a:r>
          </a:p>
        </p:txBody>
      </p:sp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4596" y="3429000"/>
            <a:ext cx="4754808" cy="30963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699421" y="6453336"/>
            <a:ext cx="1745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CH-47 Chinook</a:t>
            </a:r>
            <a:endParaRPr lang="ru-RU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671191"/>
            <a:ext cx="8568952" cy="507831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>
                <a:solidFill>
                  <a:srgbClr val="00B050"/>
                </a:solidFill>
              </a:rPr>
              <a:t>Достоинства: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sz="2400" dirty="0">
                <a:solidFill>
                  <a:srgbClr val="00B050"/>
                </a:solidFill>
              </a:rPr>
              <a:t>большой объём грузовой кабины;</a:t>
            </a:r>
          </a:p>
          <a:p>
            <a:pPr marL="179388" indent="-179388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00B050"/>
                </a:solidFill>
              </a:rPr>
              <a:t>возможно использовать объём грузовой кабины без потери в управляемости.</a:t>
            </a:r>
          </a:p>
          <a:p>
            <a:pPr>
              <a:spcAft>
                <a:spcPts val="600"/>
              </a:spcAft>
            </a:pPr>
            <a:r>
              <a:rPr lang="ru-RU" sz="2800" b="1" dirty="0">
                <a:solidFill>
                  <a:srgbClr val="FF0000"/>
                </a:solidFill>
              </a:rPr>
              <a:t>Недостатки: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значительные вибрации в некоторых режимах полета;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уменьшение КПД заднего НВ;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неполная компенсация реактивных моментов винтов, что приводит к появлению паразитной боковой силы;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несимметричность устойчивости и управляемости в путевом отношении;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сложная трансмиссия.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Продольная схема</a:t>
            </a:r>
          </a:p>
        </p:txBody>
      </p:sp>
      <p:pic>
        <p:nvPicPr>
          <p:cNvPr id="175106" name="Picture 2" descr="Картинки по запросу як 2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0684" y="792088"/>
            <a:ext cx="3243316" cy="1556792"/>
          </a:xfrm>
          <a:prstGeom prst="roundRect">
            <a:avLst/>
          </a:prstGeom>
          <a:noFill/>
          <a:effectLst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136660" y="2276872"/>
            <a:ext cx="771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Як-24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671191"/>
            <a:ext cx="8568952" cy="138499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/>
            <a:r>
              <a:rPr lang="ru-RU" sz="2800" dirty="0">
                <a:solidFill>
                  <a:schemeClr val="tx2"/>
                </a:solidFill>
              </a:rPr>
              <a:t>НВ расположены по бокам фюзеляжа со значительным перекрытием, а их оси наклонены наружу для исключения перехлёста.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Синхроптер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22345" y="6453336"/>
            <a:ext cx="1699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Kaman K-MAX</a:t>
            </a:r>
            <a:endParaRPr lang="ru-RU" dirty="0"/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112165"/>
            <a:ext cx="5760640" cy="334117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671191"/>
            <a:ext cx="8568952" cy="384720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>
                <a:solidFill>
                  <a:srgbClr val="00B050"/>
                </a:solidFill>
              </a:rPr>
              <a:t>Достоинства: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sz="2400" dirty="0">
                <a:solidFill>
                  <a:srgbClr val="00B050"/>
                </a:solidFill>
              </a:rPr>
              <a:t>минимальные габаритные размеры;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sz="2400" dirty="0">
                <a:solidFill>
                  <a:srgbClr val="00B050"/>
                </a:solidFill>
              </a:rPr>
              <a:t>простая и лёгкая трансмиссия;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sz="2400" dirty="0">
                <a:solidFill>
                  <a:srgbClr val="00B050"/>
                </a:solidFill>
              </a:rPr>
              <a:t>малый относительный вес конструкции;</a:t>
            </a:r>
          </a:p>
          <a:p>
            <a:pPr marL="179388" indent="-179388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00B050"/>
                </a:solidFill>
              </a:rPr>
              <a:t>симметричность в отношении аэродинамики.</a:t>
            </a:r>
          </a:p>
          <a:p>
            <a:pPr>
              <a:spcAft>
                <a:spcPts val="600"/>
              </a:spcAft>
            </a:pPr>
            <a:r>
              <a:rPr lang="ru-RU" sz="2800" b="1" dirty="0">
                <a:solidFill>
                  <a:srgbClr val="FF0000"/>
                </a:solidFill>
              </a:rPr>
              <a:t>Недостатки: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ухудшение КПД винтов из-за взаимного влияния;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возникновение продольного момента, усложняющего балансировку вертолета.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Синхроптер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671191"/>
            <a:ext cx="8568952" cy="52322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>
                <a:solidFill>
                  <a:schemeClr val="tx2"/>
                </a:solidFill>
              </a:rPr>
              <a:t>Имеет три НВ, расположенных треугольником. 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3-хвинтовой вертолет</a:t>
            </a:r>
          </a:p>
        </p:txBody>
      </p:sp>
      <p:pic>
        <p:nvPicPr>
          <p:cNvPr id="178178" name="Picture 2" descr="Картинки по запросу cierva W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612" y="2420888"/>
            <a:ext cx="6984776" cy="4024952"/>
          </a:xfrm>
          <a:prstGeom prst="roundRect">
            <a:avLst/>
          </a:prstGeom>
          <a:noFill/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25734" y="6453336"/>
            <a:ext cx="1292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Cierva</a:t>
            </a:r>
            <a:r>
              <a:rPr lang="en-US" dirty="0"/>
              <a:t> W.11</a:t>
            </a:r>
            <a:endParaRPr lang="ru-RU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671191"/>
            <a:ext cx="8568952" cy="193899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>
                <a:solidFill>
                  <a:schemeClr val="tx2"/>
                </a:solidFill>
              </a:rPr>
              <a:t>Имеет четыре НВ, расположенных на концах крыльев или ферм. Реактивный момент пар винтов уравновешивается за счёт противоположного вращения в каждой паре винтов. В настоящий момент пользуется все большей популярностью в радиоуправляемых вертолетах.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143000"/>
          </a:xfrm>
        </p:spPr>
        <p:txBody>
          <a:bodyPr>
            <a:normAutofit/>
          </a:bodyPr>
          <a:lstStyle/>
          <a:p>
            <a:r>
              <a:rPr lang="ru-RU" sz="4400" dirty="0"/>
              <a:t>Квадрокоптер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44544" y="6453336"/>
            <a:ext cx="225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Квадролет</a:t>
            </a:r>
            <a:r>
              <a:rPr lang="ru-RU" dirty="0"/>
              <a:t> </a:t>
            </a:r>
            <a:r>
              <a:rPr lang="ru-RU" dirty="0" err="1"/>
              <a:t>Ботезата</a:t>
            </a:r>
            <a:endParaRPr lang="ru-RU" dirty="0"/>
          </a:p>
        </p:txBody>
      </p:sp>
      <p:pic>
        <p:nvPicPr>
          <p:cNvPr id="183298" name="Picture 2" descr="Картинки по запросу квадролет ботеза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628" y="3717032"/>
            <a:ext cx="6696744" cy="2732273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700808"/>
            <a:ext cx="7851648" cy="1828800"/>
          </a:xfrm>
        </p:spPr>
        <p:txBody>
          <a:bodyPr>
            <a:normAutofit/>
          </a:bodyPr>
          <a:lstStyle/>
          <a:p>
            <a:pPr marL="514350" indent="-514350" algn="ctr">
              <a:spcBef>
                <a:spcPts val="0"/>
              </a:spcBef>
              <a:spcAft>
                <a:spcPts val="1800"/>
              </a:spcAft>
            </a:pPr>
            <a:r>
              <a:rPr lang="ru-RU" sz="4800" dirty="0">
                <a:solidFill>
                  <a:srgbClr val="FFC000"/>
                </a:solidFill>
              </a:rPr>
              <a:t>Спасибо за внимание!!!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Воздушный винт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132856"/>
            <a:ext cx="5472608" cy="470898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/>
              <a:t>На каждый элемент лопасти действует элементарная аэродинамическая сила:</a:t>
            </a:r>
            <a:br>
              <a:rPr lang="ru-RU" sz="2800" dirty="0"/>
            </a:br>
            <a:endParaRPr lang="ru-RU" sz="2800" dirty="0"/>
          </a:p>
          <a:p>
            <a:pPr>
              <a:spcAft>
                <a:spcPts val="600"/>
              </a:spcAft>
            </a:pPr>
            <a:endParaRPr lang="ru-RU" sz="2800" dirty="0"/>
          </a:p>
          <a:p>
            <a:pPr>
              <a:spcAft>
                <a:spcPts val="600"/>
              </a:spcAft>
            </a:pPr>
            <a:endParaRPr lang="ru-RU" sz="2800" dirty="0"/>
          </a:p>
          <a:p>
            <a:pPr>
              <a:spcAft>
                <a:spcPts val="600"/>
              </a:spcAft>
            </a:pPr>
            <a:r>
              <a:rPr lang="ru-RU" sz="2800" dirty="0"/>
              <a:t>где </a:t>
            </a:r>
            <a:r>
              <a:rPr lang="ru-RU" sz="2800" b="1" i="1" dirty="0" err="1"/>
              <a:t>C</a:t>
            </a:r>
            <a:r>
              <a:rPr lang="ru-RU" sz="2800" b="1" i="1" baseline="-25000" dirty="0" err="1"/>
              <a:t>Ra</a:t>
            </a:r>
            <a:r>
              <a:rPr lang="ru-RU" sz="2800" dirty="0"/>
              <a:t> – коэффициент полной аэродинамической силы; </a:t>
            </a:r>
          </a:p>
          <a:p>
            <a:pPr>
              <a:spcAft>
                <a:spcPts val="600"/>
              </a:spcAft>
            </a:pPr>
            <a:r>
              <a:rPr lang="ru-RU" sz="2800" b="1" i="1" dirty="0" err="1"/>
              <a:t>dS</a:t>
            </a:r>
            <a:r>
              <a:rPr lang="ru-RU" sz="2800" dirty="0"/>
              <a:t> – площадь элемента лопасти в плане. </a:t>
            </a:r>
            <a:endParaRPr kumimoji="0" lang="ru-RU" sz="2800" i="0" u="none" strike="noStrike" kern="1200" cap="none" normalizeH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089831"/>
            <a:ext cx="3096344" cy="572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910205"/>
              </p:ext>
            </p:extLst>
          </p:nvPr>
        </p:nvGraphicFramePr>
        <p:xfrm>
          <a:off x="474663" y="3582988"/>
          <a:ext cx="4830762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Уравнение" r:id="rId5" imgW="1409400" imgH="419040" progId="Equation.3">
                  <p:embed/>
                </p:oleObj>
              </mc:Choice>
              <mc:Fallback>
                <p:oleObj name="Уравнение" r:id="rId5" imgW="140940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3582988"/>
                        <a:ext cx="4830762" cy="13589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Воздушный винт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132856"/>
            <a:ext cx="5472608" cy="417037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600" dirty="0"/>
              <a:t>Сумма элементарных сил тяги </a:t>
            </a:r>
            <a:r>
              <a:rPr lang="ru-RU" sz="2600" b="1" i="1" dirty="0" err="1"/>
              <a:t>dТ</a:t>
            </a:r>
            <a:r>
              <a:rPr lang="ru-RU" sz="2600" b="1" baseline="-25000" dirty="0" err="1"/>
              <a:t>а</a:t>
            </a:r>
            <a:r>
              <a:rPr lang="ru-RU" sz="2600" dirty="0"/>
              <a:t> равна силе тяги винта </a:t>
            </a:r>
            <a:r>
              <a:rPr lang="ru-RU" sz="2600" b="1" i="1" dirty="0" err="1"/>
              <a:t>T</a:t>
            </a:r>
            <a:r>
              <a:rPr lang="ru-RU" sz="2600" b="1" baseline="-25000" dirty="0" err="1"/>
              <a:t>a</a:t>
            </a:r>
            <a:r>
              <a:rPr lang="ru-RU" sz="2600" dirty="0"/>
              <a:t>, а сумма элементарных сил сопротивления </a:t>
            </a:r>
            <a:r>
              <a:rPr lang="ru-RU" sz="2600" b="1" i="1" dirty="0" err="1"/>
              <a:t>dX</a:t>
            </a:r>
            <a:r>
              <a:rPr lang="ru-RU" sz="2600" b="1" baseline="-25000" dirty="0" err="1"/>
              <a:t>а</a:t>
            </a:r>
            <a:r>
              <a:rPr lang="ru-RU" sz="2600" dirty="0"/>
              <a:t> равна паре сил </a:t>
            </a:r>
            <a:r>
              <a:rPr lang="ru-RU" sz="2600" b="1" i="1" dirty="0" err="1"/>
              <a:t>X</a:t>
            </a:r>
            <a:r>
              <a:rPr lang="ru-RU" sz="2600" b="1" baseline="-25000" dirty="0" err="1"/>
              <a:t>a</a:t>
            </a:r>
            <a:r>
              <a:rPr lang="ru-RU" sz="2600" dirty="0"/>
              <a:t>, момент которых относительно оси винта равен моменту сопротивления вращению винта.</a:t>
            </a:r>
          </a:p>
          <a:p>
            <a:pPr>
              <a:spcAft>
                <a:spcPts val="600"/>
              </a:spcAft>
            </a:pPr>
            <a:r>
              <a:rPr lang="ru-RU" sz="2600" dirty="0">
                <a:solidFill>
                  <a:schemeClr val="tx2"/>
                </a:solidFill>
              </a:rPr>
              <a:t>Для преодоления этого момента к винту должен быть приложен крутящий момент от двигателя.</a:t>
            </a:r>
            <a:endParaRPr kumimoji="0" lang="ru-RU" sz="2600" u="none" strike="noStrike" kern="1200" cap="none" normalizeH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089831"/>
            <a:ext cx="3096344" cy="572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6807</TotalTime>
  <Words>2631</Words>
  <Application>Microsoft Office PowerPoint</Application>
  <PresentationFormat>Экран (4:3)</PresentationFormat>
  <Paragraphs>422</Paragraphs>
  <Slides>78</Slides>
  <Notes>72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85" baseType="lpstr">
      <vt:lpstr>Arial</vt:lpstr>
      <vt:lpstr>Calibri</vt:lpstr>
      <vt:lpstr>Constantia</vt:lpstr>
      <vt:lpstr>Times New Roman</vt:lpstr>
      <vt:lpstr>Wingdings 2</vt:lpstr>
      <vt:lpstr>Поток</vt:lpstr>
      <vt:lpstr>Уравнение</vt:lpstr>
      <vt:lpstr>Лекция 5 Конструкция вертолета</vt:lpstr>
      <vt:lpstr>Принятые сокращения</vt:lpstr>
      <vt:lpstr>Содержание</vt:lpstr>
      <vt:lpstr>Воздушный винт</vt:lpstr>
      <vt:lpstr>Классификация воздушных винтов</vt:lpstr>
      <vt:lpstr>Воздушный винт</vt:lpstr>
      <vt:lpstr>Воздушный винт</vt:lpstr>
      <vt:lpstr>Воздушный винт</vt:lpstr>
      <vt:lpstr>Воздушный винт</vt:lpstr>
      <vt:lpstr>Воздушный винт</vt:lpstr>
      <vt:lpstr>Воздушный винт</vt:lpstr>
      <vt:lpstr>Воздушный винт</vt:lpstr>
      <vt:lpstr>Винты фиксированного шага</vt:lpstr>
      <vt:lpstr>Винты изменяемого шага</vt:lpstr>
      <vt:lpstr>Несущий винт  вертолета</vt:lpstr>
      <vt:lpstr>Типы НВ</vt:lpstr>
      <vt:lpstr>H160 от Airbus Helicopters</vt:lpstr>
      <vt:lpstr>Отличие НВ от пропеллера</vt:lpstr>
      <vt:lpstr>Косая обдувка</vt:lpstr>
      <vt:lpstr>Косая обдувка</vt:lpstr>
      <vt:lpstr>Косая обдувка</vt:lpstr>
      <vt:lpstr>Шарнирное крепление лопасти НВ</vt:lpstr>
      <vt:lpstr>Равновесие лопасти</vt:lpstr>
      <vt:lpstr>Равновесие лопасти</vt:lpstr>
      <vt:lpstr>Способы крепления лопастей к втулке НВ</vt:lpstr>
      <vt:lpstr>Способы крепления лопастей к втулке НВ</vt:lpstr>
      <vt:lpstr>Способы крепления лопастей к втулке НВ</vt:lpstr>
      <vt:lpstr>Вертикальное перемещение вертолета</vt:lpstr>
      <vt:lpstr>Горизонтальное перемещение вертолета</vt:lpstr>
      <vt:lpstr>Горизонтальное перемещение вертолета</vt:lpstr>
      <vt:lpstr>Автомат перекоса</vt:lpstr>
      <vt:lpstr>Автомат перекоса</vt:lpstr>
      <vt:lpstr>Автомат перекоса</vt:lpstr>
      <vt:lpstr>Автомат перекоса</vt:lpstr>
      <vt:lpstr>Автомат перекоса</vt:lpstr>
      <vt:lpstr>Автомат перекоса</vt:lpstr>
      <vt:lpstr>Автомат перекоса</vt:lpstr>
      <vt:lpstr>Автомат перекоса</vt:lpstr>
      <vt:lpstr>Вертолет классической схемы</vt:lpstr>
      <vt:lpstr>Вертолет классической схемы</vt:lpstr>
      <vt:lpstr>Вертолет классической схемы</vt:lpstr>
      <vt:lpstr>Вертолет классической схемы</vt:lpstr>
      <vt:lpstr>Основные части вертолета</vt:lpstr>
      <vt:lpstr>Основные части вертолета</vt:lpstr>
      <vt:lpstr>Несущий винт</vt:lpstr>
      <vt:lpstr>Автомат перекоса</vt:lpstr>
      <vt:lpstr>Трансмиссия</vt:lpstr>
      <vt:lpstr>Фюзеляж</vt:lpstr>
      <vt:lpstr>Крыло</vt:lpstr>
      <vt:lpstr>Оперение</vt:lpstr>
      <vt:lpstr>Взлетно-посадочные устройства</vt:lpstr>
      <vt:lpstr>Силовая установка</vt:lpstr>
      <vt:lpstr>Классификация вертолетов</vt:lpstr>
      <vt:lpstr>Классификация вертолетов</vt:lpstr>
      <vt:lpstr>Классификация вертолетов</vt:lpstr>
      <vt:lpstr>Классификация вертолетов</vt:lpstr>
      <vt:lpstr>Классическая схема</vt:lpstr>
      <vt:lpstr>Классическая схема</vt:lpstr>
      <vt:lpstr>Классическая схема</vt:lpstr>
      <vt:lpstr>Реактивный вертолет</vt:lpstr>
      <vt:lpstr>Реактивный вертолет</vt:lpstr>
      <vt:lpstr>Схема NOTAR*</vt:lpstr>
      <vt:lpstr>Винтокрыл</vt:lpstr>
      <vt:lpstr>Винтокрыл</vt:lpstr>
      <vt:lpstr>Вертолет с рулевыми поверхностями</vt:lpstr>
      <vt:lpstr>Схемы с двумя НВ</vt:lpstr>
      <vt:lpstr>Соосная схема</vt:lpstr>
      <vt:lpstr>Соосная схема</vt:lpstr>
      <vt:lpstr>Соосная схема</vt:lpstr>
      <vt:lpstr>Поперечная схема</vt:lpstr>
      <vt:lpstr>Поперечная схема</vt:lpstr>
      <vt:lpstr>Продольная схема</vt:lpstr>
      <vt:lpstr>Продольная схема</vt:lpstr>
      <vt:lpstr>Синхроптер</vt:lpstr>
      <vt:lpstr>Синхроптер</vt:lpstr>
      <vt:lpstr>3-хвинтовой вертолет</vt:lpstr>
      <vt:lpstr>Квадрокоптер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авиации</dc:title>
  <dc:creator>Alexey</dc:creator>
  <cp:lastModifiedBy>Артем Андреевич</cp:lastModifiedBy>
  <cp:revision>853</cp:revision>
  <dcterms:created xsi:type="dcterms:W3CDTF">2016-09-06T11:13:26Z</dcterms:created>
  <dcterms:modified xsi:type="dcterms:W3CDTF">2026-02-25T07:18:39Z</dcterms:modified>
</cp:coreProperties>
</file>